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9" r:id="rId1"/>
  </p:sldMasterIdLst>
  <p:notesMasterIdLst>
    <p:notesMasterId r:id="rId19"/>
  </p:notesMasterIdLst>
  <p:sldIdLst>
    <p:sldId id="256" r:id="rId2"/>
    <p:sldId id="257" r:id="rId3"/>
    <p:sldId id="288" r:id="rId4"/>
    <p:sldId id="289" r:id="rId5"/>
    <p:sldId id="258" r:id="rId6"/>
    <p:sldId id="262" r:id="rId7"/>
    <p:sldId id="291" r:id="rId8"/>
    <p:sldId id="263" r:id="rId9"/>
    <p:sldId id="292" r:id="rId10"/>
    <p:sldId id="267" r:id="rId11"/>
    <p:sldId id="268" r:id="rId12"/>
    <p:sldId id="271" r:id="rId13"/>
    <p:sldId id="264" r:id="rId14"/>
    <p:sldId id="270" r:id="rId15"/>
    <p:sldId id="274" r:id="rId16"/>
    <p:sldId id="279" r:id="rId17"/>
    <p:sldId id="28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E3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163" autoAdjust="0"/>
  </p:normalViewPr>
  <p:slideViewPr>
    <p:cSldViewPr>
      <p:cViewPr varScale="1">
        <p:scale>
          <a:sx n="106" d="100"/>
          <a:sy n="106" d="100"/>
        </p:scale>
        <p:origin x="176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A4C79-5ED1-4DAD-90EB-9B8EC6A42A78}" type="datetimeFigureOut">
              <a:rPr lang="ru-RU" smtClean="0"/>
              <a:pPr/>
              <a:t>26.05.2025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A418AA-48E1-4AB7-BC54-E2C0A418E3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787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418AA-48E1-4AB7-BC54-E2C0A418E31F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351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418AA-48E1-4AB7-BC54-E2C0A418E31F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860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418AA-48E1-4AB7-BC54-E2C0A418E31F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84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273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454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664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408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96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506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885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899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328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707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625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022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4149080"/>
            <a:ext cx="6400800" cy="1232332"/>
          </a:xfrm>
        </p:spPr>
        <p:txBody>
          <a:bodyPr>
            <a:normAutofit fontScale="70000" lnSpcReduction="20000"/>
          </a:bodyPr>
          <a:lstStyle/>
          <a:p>
            <a:r>
              <a:rPr lang="x-none" b="1" dirty="0" smtClean="0"/>
              <a:t>  </a:t>
            </a:r>
            <a:r>
              <a:rPr lang="ru-RU" b="1" dirty="0"/>
              <a:t>Р</a:t>
            </a:r>
            <a:r>
              <a:rPr lang="x-none" b="1" dirty="0" smtClean="0"/>
              <a:t>ешени</a:t>
            </a:r>
            <a:r>
              <a:rPr lang="ru-RU" b="1" dirty="0" smtClean="0"/>
              <a:t>е</a:t>
            </a:r>
            <a:r>
              <a:rPr lang="x-none" b="1" dirty="0" smtClean="0"/>
              <a:t> </a:t>
            </a:r>
            <a:r>
              <a:rPr lang="ru-RU" b="1" dirty="0" smtClean="0"/>
              <a:t>Совета</a:t>
            </a:r>
            <a:endParaRPr lang="ru-RU" dirty="0"/>
          </a:p>
          <a:p>
            <a:r>
              <a:rPr lang="ru-RU" b="1" dirty="0" err="1" smtClean="0"/>
              <a:t>Сергеевского</a:t>
            </a:r>
            <a:r>
              <a:rPr lang="x-none" b="1" dirty="0" smtClean="0"/>
              <a:t> </a:t>
            </a:r>
            <a:r>
              <a:rPr lang="x-none" b="1" dirty="0"/>
              <a:t>сельского поселения </a:t>
            </a:r>
            <a:r>
              <a:rPr lang="ru-RU" b="1" dirty="0" smtClean="0"/>
              <a:t> от 22.05.2025г. № 98</a:t>
            </a:r>
            <a:endParaRPr lang="ru-RU" dirty="0"/>
          </a:p>
          <a:p>
            <a:r>
              <a:rPr lang="x-none" b="1" dirty="0"/>
              <a:t>«</a:t>
            </a:r>
            <a:r>
              <a:rPr lang="x-none" b="1" dirty="0" smtClean="0"/>
              <a:t>О</a:t>
            </a:r>
            <a:r>
              <a:rPr lang="ru-RU" b="1" dirty="0" smtClean="0"/>
              <a:t>б утверждении отчета об исполнении бюджета муниципального </a:t>
            </a:r>
          </a:p>
          <a:p>
            <a:r>
              <a:rPr lang="ru-RU" b="1" dirty="0" smtClean="0"/>
              <a:t>образования «</a:t>
            </a:r>
            <a:r>
              <a:rPr lang="ru-RU" b="1" dirty="0" err="1" smtClean="0"/>
              <a:t>Сергеевское</a:t>
            </a:r>
            <a:r>
              <a:rPr lang="ru-RU" b="1" dirty="0" smtClean="0"/>
              <a:t> сельское поселение» </a:t>
            </a:r>
          </a:p>
          <a:p>
            <a:r>
              <a:rPr lang="ru-RU" b="1" dirty="0" smtClean="0"/>
              <a:t>за 2024 год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935" y="1966615"/>
            <a:ext cx="2886075" cy="192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82315" y="908720"/>
            <a:ext cx="74653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Бюджет для граждан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3678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331640" y="404664"/>
            <a:ext cx="6778625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3800" kern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Доходы и расходы бюджета</a:t>
            </a: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914379" y="1412776"/>
            <a:ext cx="698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b="1" dirty="0"/>
              <a:t>ПРИНЦИП разграничения</a:t>
            </a:r>
            <a:r>
              <a:rPr lang="ru-RU" altLang="ru-RU" dirty="0"/>
              <a:t> доходов, расходов и источников финансирования дефицита бюджета</a:t>
            </a:r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900113" y="2492375"/>
            <a:ext cx="5040312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dirty="0"/>
              <a:t>За каждым бюджетом в соответствии с законодательством Российской Федерации закреплены ДОХОДЫ, РАСХОДЫ и источники финансирования дефицита бюджета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830671" y="4149080"/>
            <a:ext cx="7632700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1600" dirty="0"/>
              <a:t>Разграничение </a:t>
            </a:r>
            <a:r>
              <a:rPr lang="ru-RU" altLang="ru-RU" sz="1600" b="1" u="sng" dirty="0"/>
              <a:t>доходов </a:t>
            </a:r>
            <a:r>
              <a:rPr lang="ru-RU" altLang="ru-RU" sz="1600" dirty="0"/>
              <a:t>бюджетов установлено Бюджетным Кодексом Российской Федерации, региональным и муниципальным законодательством</a:t>
            </a:r>
          </a:p>
          <a:p>
            <a:pPr>
              <a:spcBef>
                <a:spcPct val="50000"/>
              </a:spcBef>
            </a:pPr>
            <a:r>
              <a:rPr lang="ru-RU" altLang="ru-RU" sz="1600" dirty="0"/>
              <a:t>Разграничение </a:t>
            </a:r>
            <a:r>
              <a:rPr lang="ru-RU" altLang="ru-RU" sz="1600" b="1" u="sng" dirty="0"/>
              <a:t>расходов</a:t>
            </a:r>
            <a:r>
              <a:rPr lang="ru-RU" altLang="ru-RU" sz="1600" dirty="0"/>
              <a:t> бюджетов установлено Федеральными законами от 06.10.1999 г. № 184-ФЗ «Об общих принципах организации законодательных (представительных) и исполнительных органов государственной власти субъектов РФ», от 06.10.2003г. № 131-ФЗ «Об общих принципах местного самоуправления в Российской Федерации», региональным и муниципальным законодательством</a:t>
            </a:r>
          </a:p>
        </p:txBody>
      </p:sp>
      <p:pic>
        <p:nvPicPr>
          <p:cNvPr id="6" name="Picture 10" descr="fd9511e647e9fcee6bbfa44aac3b66e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05064" y="2183755"/>
            <a:ext cx="2624137" cy="19653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379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331640" y="404664"/>
            <a:ext cx="6851650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b="1" i="1" kern="0" dirty="0" smtClean="0"/>
              <a:t>Доходы бюджета</a:t>
            </a:r>
            <a:r>
              <a:rPr lang="ru-RU" altLang="ru-RU" sz="1800" kern="0" dirty="0" smtClean="0"/>
              <a:t> – поступающие в бюджет денежные средства, за исключением средств, являющихся источниками финансирования дефицита</a:t>
            </a:r>
          </a:p>
        </p:txBody>
      </p:sp>
      <p:sp>
        <p:nvSpPr>
          <p:cNvPr id="3" name="Rectangle 19"/>
          <p:cNvSpPr>
            <a:spLocks noChangeArrowheads="1"/>
          </p:cNvSpPr>
          <p:nvPr/>
        </p:nvSpPr>
        <p:spPr bwMode="auto">
          <a:xfrm>
            <a:off x="871265" y="3510848"/>
            <a:ext cx="2305050" cy="2808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400" dirty="0"/>
              <a:t>Поступления от уплаты </a:t>
            </a:r>
          </a:p>
          <a:p>
            <a:r>
              <a:rPr lang="ru-RU" altLang="ru-RU" sz="1400" dirty="0"/>
              <a:t>налогов, установленных </a:t>
            </a:r>
          </a:p>
          <a:p>
            <a:r>
              <a:rPr lang="ru-RU" altLang="ru-RU" sz="1400" dirty="0"/>
              <a:t>Налоговым Кодексом РФ:</a:t>
            </a:r>
          </a:p>
          <a:p>
            <a:r>
              <a:rPr lang="ru-RU" altLang="ru-RU" sz="1400" dirty="0"/>
              <a:t>-налог на доходы </a:t>
            </a:r>
          </a:p>
          <a:p>
            <a:r>
              <a:rPr lang="ru-RU" altLang="ru-RU" sz="1400" dirty="0"/>
              <a:t>физических лиц;</a:t>
            </a:r>
          </a:p>
          <a:p>
            <a:pPr>
              <a:buFontTx/>
              <a:buChar char="-"/>
            </a:pPr>
            <a:r>
              <a:rPr lang="ru-RU" altLang="ru-RU" sz="1400" dirty="0"/>
              <a:t>акцизы</a:t>
            </a:r>
            <a:r>
              <a:rPr lang="ru-RU" altLang="ru-RU" sz="1400" dirty="0" smtClean="0"/>
              <a:t>;</a:t>
            </a:r>
          </a:p>
          <a:p>
            <a:r>
              <a:rPr lang="ru-RU" altLang="ru-RU" sz="1400" dirty="0" smtClean="0"/>
              <a:t>-налоги на имущество;</a:t>
            </a:r>
            <a:endParaRPr lang="ru-RU" altLang="ru-RU" sz="1400" dirty="0"/>
          </a:p>
          <a:p>
            <a:pPr>
              <a:buFontTx/>
              <a:buChar char="-"/>
            </a:pPr>
            <a:r>
              <a:rPr lang="ru-RU" altLang="ru-RU" sz="1400" dirty="0"/>
              <a:t>госпошлина</a:t>
            </a:r>
          </a:p>
        </p:txBody>
      </p:sp>
      <p:sp>
        <p:nvSpPr>
          <p:cNvPr id="4" name="Rectangle 20"/>
          <p:cNvSpPr>
            <a:spLocks noChangeArrowheads="1"/>
          </p:cNvSpPr>
          <p:nvPr/>
        </p:nvSpPr>
        <p:spPr bwMode="auto">
          <a:xfrm>
            <a:off x="3550138" y="3505845"/>
            <a:ext cx="2663825" cy="2808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400" dirty="0"/>
              <a:t>Платежи, установленные</a:t>
            </a:r>
          </a:p>
          <a:p>
            <a:r>
              <a:rPr lang="ru-RU" altLang="ru-RU" sz="1400" dirty="0"/>
              <a:t> законодательством </a:t>
            </a:r>
          </a:p>
          <a:p>
            <a:r>
              <a:rPr lang="ru-RU" altLang="ru-RU" sz="1400" dirty="0"/>
              <a:t>Российской Федерации:</a:t>
            </a:r>
          </a:p>
          <a:p>
            <a:r>
              <a:rPr lang="ru-RU" altLang="ru-RU" sz="1400" dirty="0"/>
              <a:t>-арендная плата за землю;</a:t>
            </a:r>
          </a:p>
          <a:p>
            <a:r>
              <a:rPr lang="ru-RU" altLang="ru-RU" sz="1400" dirty="0"/>
              <a:t>-доходы от использования</a:t>
            </a:r>
          </a:p>
          <a:p>
            <a:r>
              <a:rPr lang="ru-RU" altLang="ru-RU" sz="1400" dirty="0"/>
              <a:t>муниципального имущества;</a:t>
            </a:r>
          </a:p>
          <a:p>
            <a:r>
              <a:rPr lang="ru-RU" altLang="ru-RU" sz="1400" dirty="0"/>
              <a:t>-доходы от реализации</a:t>
            </a:r>
          </a:p>
          <a:p>
            <a:r>
              <a:rPr lang="ru-RU" altLang="ru-RU" sz="1400" dirty="0"/>
              <a:t>муниципального имущества;</a:t>
            </a:r>
          </a:p>
          <a:p>
            <a:r>
              <a:rPr lang="ru-RU" altLang="ru-RU" sz="1400" dirty="0"/>
              <a:t>-доходы от продажи</a:t>
            </a:r>
          </a:p>
          <a:p>
            <a:r>
              <a:rPr lang="ru-RU" altLang="ru-RU" sz="1400" dirty="0"/>
              <a:t>земельных участков;</a:t>
            </a:r>
          </a:p>
          <a:p>
            <a:r>
              <a:rPr lang="ru-RU" altLang="ru-RU" sz="1400" dirty="0"/>
              <a:t>-штрафы за нарушение </a:t>
            </a:r>
          </a:p>
          <a:p>
            <a:r>
              <a:rPr lang="ru-RU" altLang="ru-RU" sz="1400" dirty="0"/>
              <a:t>законодательства;</a:t>
            </a:r>
          </a:p>
          <a:p>
            <a:r>
              <a:rPr lang="ru-RU" altLang="ru-RU" sz="1400" dirty="0"/>
              <a:t>-прочие неналоговые доходы</a:t>
            </a:r>
          </a:p>
        </p:txBody>
      </p:sp>
      <p:sp>
        <p:nvSpPr>
          <p:cNvPr id="5" name="Rectangle 21"/>
          <p:cNvSpPr>
            <a:spLocks noChangeArrowheads="1"/>
          </p:cNvSpPr>
          <p:nvPr/>
        </p:nvSpPr>
        <p:spPr bwMode="auto">
          <a:xfrm>
            <a:off x="6347608" y="3510848"/>
            <a:ext cx="2400856" cy="2808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1400" dirty="0"/>
              <a:t>Поступления от других</a:t>
            </a:r>
          </a:p>
          <a:p>
            <a:pPr algn="ctr"/>
            <a:r>
              <a:rPr lang="ru-RU" altLang="ru-RU" sz="1400" dirty="0"/>
              <a:t> бюджетов (</a:t>
            </a:r>
            <a:r>
              <a:rPr lang="ru-RU" altLang="ru-RU" sz="1400" b="1" dirty="0"/>
              <a:t>межбюджетные </a:t>
            </a:r>
          </a:p>
          <a:p>
            <a:pPr algn="ctr"/>
            <a:r>
              <a:rPr lang="ru-RU" altLang="ru-RU" sz="1400" b="1" dirty="0"/>
              <a:t>трансферты</a:t>
            </a:r>
            <a:r>
              <a:rPr lang="ru-RU" altLang="ru-RU" sz="1400" dirty="0"/>
              <a:t>),организаций, </a:t>
            </a:r>
          </a:p>
          <a:p>
            <a:pPr algn="ctr"/>
            <a:r>
              <a:rPr lang="ru-RU" altLang="ru-RU" sz="1400" dirty="0"/>
              <a:t>граждан (кроме налоговых</a:t>
            </a:r>
          </a:p>
          <a:p>
            <a:pPr algn="ctr"/>
            <a:r>
              <a:rPr lang="ru-RU" altLang="ru-RU" sz="1400" dirty="0"/>
              <a:t>и неналоговых доходов)</a:t>
            </a:r>
          </a:p>
        </p:txBody>
      </p:sp>
      <p:sp>
        <p:nvSpPr>
          <p:cNvPr id="6" name="AutoShape 22"/>
          <p:cNvSpPr>
            <a:spLocks noChangeArrowheads="1"/>
          </p:cNvSpPr>
          <p:nvPr/>
        </p:nvSpPr>
        <p:spPr bwMode="auto">
          <a:xfrm>
            <a:off x="1727200" y="3013720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7" name="AutoShape 23"/>
          <p:cNvSpPr>
            <a:spLocks noChangeArrowheads="1"/>
          </p:cNvSpPr>
          <p:nvPr/>
        </p:nvSpPr>
        <p:spPr bwMode="auto">
          <a:xfrm>
            <a:off x="7235825" y="3018723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8" name="AutoShape 24"/>
          <p:cNvSpPr>
            <a:spLocks noChangeArrowheads="1"/>
          </p:cNvSpPr>
          <p:nvPr/>
        </p:nvSpPr>
        <p:spPr bwMode="auto">
          <a:xfrm>
            <a:off x="4507805" y="3018723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grpSp>
        <p:nvGrpSpPr>
          <p:cNvPr id="10" name="Organization Chart 10"/>
          <p:cNvGrpSpPr>
            <a:grpSpLocks/>
          </p:cNvGrpSpPr>
          <p:nvPr/>
        </p:nvGrpSpPr>
        <p:grpSpPr bwMode="auto">
          <a:xfrm>
            <a:off x="871265" y="1273820"/>
            <a:ext cx="7772400" cy="2044700"/>
            <a:chOff x="410" y="705"/>
            <a:chExt cx="4236" cy="1288"/>
          </a:xfrm>
          <a:blipFill>
            <a:blip r:embed="rId3"/>
            <a:tile tx="0" ty="0" sx="100000" sy="100000" flip="none" algn="tl"/>
          </a:blipFill>
        </p:grpSpPr>
        <p:cxnSp>
          <p:nvCxnSpPr>
            <p:cNvPr id="8196" name="_s8196"/>
            <p:cNvCxnSpPr>
              <a:cxnSpLocks noChangeShapeType="1"/>
              <a:stCxn id="14" idx="0"/>
              <a:endCxn id="11" idx="2"/>
            </p:cNvCxnSpPr>
            <p:nvPr/>
          </p:nvCxnSpPr>
          <p:spPr bwMode="auto">
            <a:xfrm rot="5400000" flipH="1">
              <a:off x="3187" y="577"/>
              <a:ext cx="144" cy="1459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8197" name="_s8197"/>
            <p:cNvCxnSpPr>
              <a:cxnSpLocks noChangeShapeType="1"/>
              <a:stCxn id="13" idx="0"/>
              <a:endCxn id="11" idx="2"/>
            </p:cNvCxnSpPr>
            <p:nvPr/>
          </p:nvCxnSpPr>
          <p:spPr bwMode="auto">
            <a:xfrm rot="16200000">
              <a:off x="2457" y="1306"/>
              <a:ext cx="144" cy="1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8198" name="_s8198"/>
            <p:cNvCxnSpPr>
              <a:cxnSpLocks noChangeShapeType="1"/>
              <a:stCxn id="12" idx="0"/>
              <a:endCxn id="11" idx="2"/>
            </p:cNvCxnSpPr>
            <p:nvPr/>
          </p:nvCxnSpPr>
          <p:spPr bwMode="auto">
            <a:xfrm rot="16200000">
              <a:off x="1727" y="576"/>
              <a:ext cx="144" cy="1461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sp>
          <p:nvSpPr>
            <p:cNvPr id="11" name="_s8199"/>
            <p:cNvSpPr>
              <a:spLocks noChangeArrowheads="1"/>
            </p:cNvSpPr>
            <p:nvPr/>
          </p:nvSpPr>
          <p:spPr bwMode="auto">
            <a:xfrm>
              <a:off x="1800" y="919"/>
              <a:ext cx="1457" cy="316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Доходы бюджета</a:t>
              </a:r>
            </a:p>
          </p:txBody>
        </p:sp>
        <p:sp>
          <p:nvSpPr>
            <p:cNvPr id="12" name="_s8200"/>
            <p:cNvSpPr>
              <a:spLocks noChangeArrowheads="1"/>
            </p:cNvSpPr>
            <p:nvPr/>
          </p:nvSpPr>
          <p:spPr bwMode="auto">
            <a:xfrm>
              <a:off x="41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Налоговые доходы</a:t>
              </a:r>
            </a:p>
          </p:txBody>
        </p:sp>
        <p:sp>
          <p:nvSpPr>
            <p:cNvPr id="13" name="_s8201"/>
            <p:cNvSpPr>
              <a:spLocks noChangeArrowheads="1"/>
            </p:cNvSpPr>
            <p:nvPr/>
          </p:nvSpPr>
          <p:spPr bwMode="auto">
            <a:xfrm>
              <a:off x="187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Неналоговые доходы</a:t>
              </a:r>
            </a:p>
          </p:txBody>
        </p:sp>
        <p:sp>
          <p:nvSpPr>
            <p:cNvPr id="14" name="_s8202"/>
            <p:cNvSpPr>
              <a:spLocks noChangeArrowheads="1"/>
            </p:cNvSpPr>
            <p:nvPr/>
          </p:nvSpPr>
          <p:spPr bwMode="auto">
            <a:xfrm>
              <a:off x="333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Безвозмездные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поступления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6989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82688" y="277813"/>
            <a:ext cx="6778625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сведения </a:t>
            </a:r>
            <a:b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 межбюджетных отношениях</a:t>
            </a:r>
          </a:p>
        </p:txBody>
      </p:sp>
      <p:sp>
        <p:nvSpPr>
          <p:cNvPr id="3" name="AutoShape 8"/>
          <p:cNvSpPr>
            <a:spLocks noChangeArrowheads="1"/>
          </p:cNvSpPr>
          <p:nvPr/>
        </p:nvSpPr>
        <p:spPr bwMode="auto">
          <a:xfrm>
            <a:off x="2699792" y="2781300"/>
            <a:ext cx="4320480" cy="2016125"/>
          </a:xfrm>
          <a:prstGeom prst="octagon">
            <a:avLst>
              <a:gd name="adj" fmla="val 29287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b="1" i="1" dirty="0"/>
              <a:t>Межбюджетные трансферты</a:t>
            </a:r>
            <a:r>
              <a:rPr lang="ru-RU" altLang="ru-RU" dirty="0"/>
              <a:t> – </a:t>
            </a:r>
          </a:p>
          <a:p>
            <a:pPr algn="ctr"/>
            <a:r>
              <a:rPr lang="ru-RU" altLang="ru-RU" sz="1600" dirty="0"/>
              <a:t>это средства,</a:t>
            </a:r>
          </a:p>
          <a:p>
            <a:pPr algn="ctr"/>
            <a:r>
              <a:rPr lang="ru-RU" altLang="ru-RU" sz="1600" dirty="0"/>
              <a:t>предоставляемые одним бюджетом</a:t>
            </a:r>
          </a:p>
          <a:p>
            <a:pPr algn="ctr"/>
            <a:r>
              <a:rPr lang="ru-RU" altLang="ru-RU" sz="1600" dirty="0"/>
              <a:t>бюджетной системы Российской Федерации</a:t>
            </a:r>
          </a:p>
          <a:p>
            <a:pPr algn="ctr"/>
            <a:r>
              <a:rPr lang="ru-RU" altLang="ru-RU" sz="1600" dirty="0"/>
              <a:t>другому бюджету бюджетной системы </a:t>
            </a:r>
          </a:p>
          <a:p>
            <a:pPr algn="ctr"/>
            <a:r>
              <a:rPr lang="ru-RU" altLang="ru-RU" sz="1600" dirty="0"/>
              <a:t>Российской Федерации</a:t>
            </a:r>
          </a:p>
        </p:txBody>
      </p:sp>
      <p:sp>
        <p:nvSpPr>
          <p:cNvPr id="4" name="Document"/>
          <p:cNvSpPr>
            <a:spLocks noEditPoints="1" noChangeArrowheads="1"/>
          </p:cNvSpPr>
          <p:nvPr/>
        </p:nvSpPr>
        <p:spPr bwMode="auto">
          <a:xfrm>
            <a:off x="250825" y="2349500"/>
            <a:ext cx="1352550" cy="180975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Document"/>
          <p:cNvSpPr>
            <a:spLocks noEditPoints="1" noChangeArrowheads="1"/>
          </p:cNvSpPr>
          <p:nvPr/>
        </p:nvSpPr>
        <p:spPr bwMode="auto">
          <a:xfrm>
            <a:off x="107504" y="2230665"/>
            <a:ext cx="2520280" cy="2494479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sz="2000" b="1" i="1" dirty="0"/>
              <a:t>Дотации</a:t>
            </a:r>
            <a:r>
              <a:rPr lang="ru-RU" i="1" dirty="0"/>
              <a:t> </a:t>
            </a:r>
            <a:r>
              <a:rPr lang="ru-RU" sz="1400" i="1" dirty="0"/>
              <a:t>(</a:t>
            </a:r>
            <a:r>
              <a:rPr lang="ru-RU" sz="1400" dirty="0"/>
              <a:t>от лат. "</a:t>
            </a:r>
            <a:r>
              <a:rPr lang="en-US" sz="1400" dirty="0" err="1"/>
              <a:t>Dotatio</a:t>
            </a:r>
            <a:r>
              <a:rPr lang="ru-RU" sz="1400" dirty="0"/>
              <a:t>" – дар, пожертвование</a:t>
            </a:r>
            <a:r>
              <a:rPr lang="ru-RU" sz="1400" i="1" dirty="0"/>
              <a:t>) – </a:t>
            </a:r>
            <a:r>
              <a:rPr lang="ru-RU" sz="1400" dirty="0" smtClean="0"/>
              <a:t>не имеют целевое назначение, муниципалитет вправе самостоятельно определять направление расходов</a:t>
            </a:r>
            <a:endParaRPr lang="ru-RU" sz="1400" i="1" dirty="0"/>
          </a:p>
        </p:txBody>
      </p:sp>
      <p:sp>
        <p:nvSpPr>
          <p:cNvPr id="6" name="Document"/>
          <p:cNvSpPr>
            <a:spLocks noEditPoints="1" noChangeArrowheads="1"/>
          </p:cNvSpPr>
          <p:nvPr/>
        </p:nvSpPr>
        <p:spPr bwMode="auto">
          <a:xfrm>
            <a:off x="107504" y="4868863"/>
            <a:ext cx="3527871" cy="1838325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/>
              <a:t>Субвенции</a:t>
            </a:r>
            <a:r>
              <a:rPr lang="ru-RU"/>
              <a:t> </a:t>
            </a:r>
            <a:r>
              <a:rPr lang="ru-RU" sz="1400"/>
              <a:t>(от лат. "</a:t>
            </a:r>
            <a:r>
              <a:rPr lang="en-US" sz="1400"/>
              <a:t>Subvenire</a:t>
            </a:r>
            <a:r>
              <a:rPr lang="ru-RU" sz="1400"/>
              <a:t>" –</a:t>
            </a:r>
            <a:r>
              <a:rPr lang="en-US" sz="1400"/>
              <a:t> </a:t>
            </a:r>
            <a:r>
              <a:rPr lang="ru-RU" sz="1400"/>
              <a:t>приходить на помощь) – предоставляются на финансирование "переданных" другим публично-правовым образованиям полномочий</a:t>
            </a:r>
            <a:endParaRPr lang="ru-RU"/>
          </a:p>
        </p:txBody>
      </p:sp>
      <p:sp>
        <p:nvSpPr>
          <p:cNvPr id="7" name="Document"/>
          <p:cNvSpPr>
            <a:spLocks noEditPoints="1" noChangeArrowheads="1"/>
          </p:cNvSpPr>
          <p:nvPr/>
        </p:nvSpPr>
        <p:spPr bwMode="auto">
          <a:xfrm>
            <a:off x="5508625" y="4868863"/>
            <a:ext cx="3455988" cy="18288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/>
              <a:t>Субсидии</a:t>
            </a:r>
            <a:r>
              <a:rPr lang="ru-RU"/>
              <a:t> </a:t>
            </a:r>
            <a:r>
              <a:rPr lang="ru-RU" sz="1400"/>
              <a:t>(от лат. "</a:t>
            </a:r>
            <a:r>
              <a:rPr lang="en-US" sz="1400"/>
              <a:t>Subsidium</a:t>
            </a:r>
            <a:r>
              <a:rPr lang="ru-RU" sz="1400"/>
              <a:t>" – поддержка) – предоставляются на условиях долевого софинансирования расходов других бюджетов</a:t>
            </a:r>
          </a:p>
        </p:txBody>
      </p:sp>
      <p:sp>
        <p:nvSpPr>
          <p:cNvPr id="8" name="Document"/>
          <p:cNvSpPr>
            <a:spLocks noEditPoints="1" noChangeArrowheads="1"/>
          </p:cNvSpPr>
          <p:nvPr/>
        </p:nvSpPr>
        <p:spPr bwMode="auto">
          <a:xfrm>
            <a:off x="7020272" y="2420938"/>
            <a:ext cx="2017366" cy="2087562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/>
              <a:t>Иные межбюджетные трансферты</a:t>
            </a:r>
            <a:r>
              <a:rPr lang="ru-RU"/>
              <a:t> – </a:t>
            </a:r>
            <a:r>
              <a:rPr lang="ru-RU" sz="1400"/>
              <a:t>предоставляются на определённые цели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49288" y="1409927"/>
            <a:ext cx="7772400" cy="820738"/>
          </a:xfrm>
          <a:prstGeom prst="rect">
            <a:avLst/>
          </a:prstGeom>
        </p:spPr>
        <p:txBody>
          <a:bodyPr/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"/>
              <a:buChar char="n"/>
              <a:defRPr kumimoji="1" sz="3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tx2">
                  <a:shade val="75000"/>
                </a:schemeClr>
              </a:buClr>
              <a:buSzPct val="85000"/>
              <a:buFont typeface="Wingdings"/>
              <a:buChar char="n"/>
              <a:defRPr kumimoji="1" sz="28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4">
                  <a:shade val="50000"/>
                </a:schemeClr>
              </a:buClr>
              <a:buSzPct val="75000"/>
              <a:buFont typeface="Wingdings"/>
              <a:buChar char="n"/>
              <a:defRPr kumimoji="1" sz="2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6">
                  <a:shade val="50000"/>
                </a:schemeClr>
              </a:buClr>
              <a:buSzPct val="75000"/>
              <a:buFont typeface="Wingdings"/>
              <a:buChar char="n"/>
              <a:defRPr kumimoji="1"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3">
                  <a:shade val="50000"/>
                </a:schemeClr>
              </a:buClr>
              <a:buSzPct val="70000"/>
              <a:buFont typeface="Wingdings"/>
              <a:buChar char="n"/>
              <a:defRPr kumimoji="1"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2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5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5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ru-RU" altLang="ru-RU" sz="1600" b="1" i="1" kern="0" dirty="0" smtClean="0"/>
              <a:t>Межбюджетные отношения</a:t>
            </a:r>
            <a:r>
              <a:rPr lang="ru-RU" altLang="ru-RU" sz="1600" kern="0" dirty="0" smtClean="0"/>
              <a:t> – это взаимоотношения между публично-правовыми образованиями по вопросам регулирования бюджетных правоотношений, организации и осуществления бюджетного процесса.</a:t>
            </a:r>
          </a:p>
          <a:p>
            <a:pPr>
              <a:lnSpc>
                <a:spcPct val="90000"/>
              </a:lnSpc>
            </a:pPr>
            <a:endParaRPr lang="ru-RU" altLang="ru-RU" sz="1600" kern="0" dirty="0" smtClean="0"/>
          </a:p>
        </p:txBody>
      </p:sp>
    </p:spTree>
    <p:extLst>
      <p:ext uri="{BB962C8B-B14F-4D97-AF65-F5344CB8AC3E}">
        <p14:creationId xmlns:p14="http://schemas.microsoft.com/office/powerpoint/2010/main" val="71860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32656"/>
            <a:ext cx="8280920" cy="5976664"/>
          </a:xfrm>
        </p:spPr>
        <p:txBody>
          <a:bodyPr>
            <a:normAutofit/>
          </a:bodyPr>
          <a:lstStyle/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и профицит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23528" y="1772817"/>
            <a:ext cx="4320480" cy="144016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75000"/>
                  <a:tint val="66000"/>
                  <a:satMod val="160000"/>
                </a:schemeClr>
              </a:gs>
              <a:gs pos="50000">
                <a:schemeClr val="accent5">
                  <a:lumMod val="75000"/>
                  <a:tint val="44500"/>
                  <a:satMod val="160000"/>
                </a:schemeClr>
              </a:gs>
              <a:gs pos="100000">
                <a:schemeClr val="accent5">
                  <a:lumMod val="75000"/>
                  <a:tint val="23500"/>
                  <a:satMod val="160000"/>
                </a:schemeClr>
              </a:gs>
            </a:gsLst>
            <a:lin ang="189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ДЕФИЦИТ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860032" y="1772817"/>
            <a:ext cx="4032448" cy="1440160"/>
          </a:xfrm>
          <a:prstGeom prst="roundRect">
            <a:avLst/>
          </a:prstGeom>
          <a:gradFill flip="none" rotWithShape="1">
            <a:gsLst>
              <a:gs pos="0">
                <a:srgbClr val="8DE38D">
                  <a:tint val="66000"/>
                  <a:satMod val="160000"/>
                </a:srgbClr>
              </a:gs>
              <a:gs pos="50000">
                <a:srgbClr val="8DE38D">
                  <a:tint val="44500"/>
                  <a:satMod val="160000"/>
                </a:srgbClr>
              </a:gs>
              <a:gs pos="100000">
                <a:srgbClr val="8DE38D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ПРОФИЦИТ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528" y="4293096"/>
            <a:ext cx="4320480" cy="158417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При дефицитном бюджете растет долг и (или)снижаются остатки средств</a:t>
            </a:r>
            <a:endParaRPr lang="ru-RU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860033" y="4293096"/>
            <a:ext cx="4032448" cy="158417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B050"/>
                </a:solidFill>
              </a:rPr>
              <a:t>При </a:t>
            </a:r>
            <a:r>
              <a:rPr lang="ru-RU" sz="2400" dirty="0" err="1" smtClean="0">
                <a:solidFill>
                  <a:srgbClr val="00B050"/>
                </a:solidFill>
              </a:rPr>
              <a:t>профицитном</a:t>
            </a:r>
            <a:r>
              <a:rPr lang="ru-RU" sz="2400" dirty="0" smtClean="0">
                <a:solidFill>
                  <a:srgbClr val="00B050"/>
                </a:solidFill>
              </a:rPr>
              <a:t> бюджете снижается долг и (или) растут остатки средств (накопления)</a:t>
            </a:r>
            <a:endParaRPr lang="ru-RU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67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260648"/>
            <a:ext cx="7488832" cy="5904656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доходные источники бюджета              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Сергеевского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за 2024 год 	</a:t>
            </a:r>
          </a:p>
          <a:p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9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032906"/>
              </p:ext>
            </p:extLst>
          </p:nvPr>
        </p:nvGraphicFramePr>
        <p:xfrm>
          <a:off x="683568" y="1124747"/>
          <a:ext cx="7787208" cy="6222566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7200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6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65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536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№    п/п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Наименование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2024 </a:t>
                      </a:r>
                      <a:r>
                        <a:rPr lang="ru-RU" sz="1100" u="none" strike="noStrike" dirty="0">
                          <a:effectLst/>
                        </a:rPr>
                        <a:t>год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2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Сумма </a:t>
                      </a:r>
                      <a:r>
                        <a:rPr lang="ru-RU" sz="1100" u="none" strike="noStrike" dirty="0" err="1">
                          <a:effectLst/>
                        </a:rPr>
                        <a:t>тыс.руб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% к общему объему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0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ДОХОДЫ, ВСЕГО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</a:rPr>
                        <a:t>15624,9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9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НАЛОГОВЫ И НЕНАЛОГОВЫЕ ДОХОДЫ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</a:rPr>
                        <a:t>5078,5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</a:rPr>
                        <a:t>32,5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1925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u="none" strike="noStrike" dirty="0" smtClean="0">
                          <a:effectLst/>
                        </a:rPr>
                        <a:t>в том числе:</a:t>
                      </a: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92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НАЛОГОВЫЕ ДОХОДЫ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3219,2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</a:rPr>
                        <a:t>20,6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67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Налог на доходы физических лиц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1138,6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7,3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53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3.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>
                          <a:effectLst/>
                        </a:rPr>
                        <a:t>Налоги на товары (акцизы)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1554,4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9,9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36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4.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Налог на имущество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466,5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2,9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91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5.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>
                          <a:effectLst/>
                        </a:rPr>
                        <a:t>Государственная пошлина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59,7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0,25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74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II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НЕНАЛОГОВЫЕ ДОХОДЫ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</a:rPr>
                        <a:t>1859,3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</a:rPr>
                        <a:t>11,9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242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r>
                        <a:rPr lang="ru-RU" sz="1000" u="none" strike="noStrike" dirty="0" smtClean="0">
                          <a:effectLst/>
                        </a:rPr>
                        <a:t>1.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dirty="0" smtClean="0">
                          <a:effectLst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  <a:p>
                      <a:pPr algn="l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1169,1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7,4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242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Инициативные платежи зачисляемые в бюджеты сельских поселений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661,78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2777607658"/>
                  </a:ext>
                </a:extLst>
              </a:tr>
              <a:tr h="3164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2.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>
                          <a:effectLst/>
                        </a:rPr>
                        <a:t>Штрафы, санкции, возмещение</a:t>
                      </a:r>
                      <a:r>
                        <a:rPr lang="ru-RU" sz="1100" u="none" strike="noStrike" baseline="0" dirty="0" smtClean="0">
                          <a:effectLst/>
                        </a:rPr>
                        <a:t> ущерба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28,38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0,2</a:t>
                      </a:r>
                      <a:endParaRPr lang="en-US" sz="1100" u="none" strike="noStrike" dirty="0" smtClean="0">
                        <a:effectLst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12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 smtClean="0">
                          <a:effectLst/>
                        </a:rPr>
                        <a:t>III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dirty="0" smtClean="0">
                          <a:effectLst/>
                        </a:rPr>
                        <a:t>БЕЗВОЗМЕЗДНЫЕ ПОСТУПЛЕНИЯ БЮДЖЕТОВ ДРУГИХ УРОВНЕЙ</a:t>
                      </a:r>
                    </a:p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</a:rPr>
                        <a:t>14416,2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</a:rPr>
                        <a:t>69,1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606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1.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>
                          <a:effectLst/>
                        </a:rPr>
                        <a:t>Дотация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3943,0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25,2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25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2.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>
                          <a:effectLst/>
                        </a:rPr>
                        <a:t>Субвенция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2506,9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10,7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01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3.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>
                          <a:effectLst/>
                        </a:rPr>
                        <a:t>Иные межбюджетные трансферты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7951,3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33,1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88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4.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Прочие безвозмездные поступления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512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00113" y="260350"/>
            <a:ext cx="77724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400" b="1" kern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Структура расходов бюджета</a:t>
            </a:r>
            <a:br>
              <a:rPr lang="ru-RU" altLang="ru-RU" sz="2400" b="1" kern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altLang="ru-RU" sz="2400" b="1" kern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altLang="ru-RU" sz="2400" b="1" kern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Сергеевского</a:t>
            </a:r>
            <a:r>
              <a:rPr lang="ru-RU" altLang="ru-RU" sz="2400" b="1" kern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сельского поселения за </a:t>
            </a:r>
            <a:r>
              <a:rPr lang="ru-RU" altLang="ru-RU" sz="2400" b="1" kern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2024 год</a:t>
            </a:r>
            <a:r>
              <a:rPr lang="ru-RU" altLang="ru-RU" sz="2400" b="1" kern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altLang="ru-RU" sz="2400" b="1" kern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altLang="ru-RU" sz="2400" b="1" kern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</p:txBody>
      </p:sp>
      <p:graphicFrame>
        <p:nvGraphicFramePr>
          <p:cNvPr id="3" name="Group 290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2031798"/>
              </p:ext>
            </p:extLst>
          </p:nvPr>
        </p:nvGraphicFramePr>
        <p:xfrm>
          <a:off x="539553" y="1628800"/>
          <a:ext cx="8132960" cy="4403556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861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6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0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41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933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Раздел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Наименование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2024 </a:t>
                      </a: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год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55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Сумма,</a:t>
                      </a:r>
                      <a:r>
                        <a:rPr lang="ru-RU" altLang="ru-RU" sz="1100" dirty="0" smtClean="0"/>
                        <a:t> </a:t>
                      </a:r>
                      <a:r>
                        <a:rPr lang="ru-RU" altLang="ru-RU" sz="1100" dirty="0" err="1" smtClean="0"/>
                        <a:t>тыс.руб</a:t>
                      </a:r>
                      <a:r>
                        <a:rPr lang="ru-RU" altLang="ru-RU" sz="1100" dirty="0" smtClean="0"/>
                        <a:t>.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800100" marR="0" lvl="1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% 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91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РАСХОДЫ,</a:t>
                      </a:r>
                      <a:r>
                        <a:rPr kumimoji="0" 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ВСЕГО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21045,8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100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76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2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01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том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числе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: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Общегосударственные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вопросы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200" b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6966,8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33,1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89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02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Национальная оборона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437,7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2,1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60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03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Национальная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безопасность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и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правоохранительная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деятельность</a:t>
                      </a:r>
                      <a:endParaRPr kumimoji="0" lang="en-US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cs typeface="+mn-cs"/>
                        </a:rPr>
                        <a:t>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592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04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Национальная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экономика</a:t>
                      </a:r>
                      <a:endParaRPr kumimoji="0" lang="en-US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5145,7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24,5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760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Жилищно-коммунальное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хозяйство</a:t>
                      </a:r>
                      <a:endParaRPr kumimoji="0" lang="en-US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6380,2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30,3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760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Социальная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политика</a:t>
                      </a:r>
                      <a:endParaRPr kumimoji="0" lang="en-US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2115,4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10,2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760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08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Межбюджетные трансферты общего характера бюджетам субъектов Российской Федерации и муниципальных образований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46,2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0,2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73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17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br>
              <a:rPr lang="ru-RU" sz="17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dirty="0"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548680"/>
            <a:ext cx="7920880" cy="5760640"/>
          </a:xfrm>
          <a:ln>
            <a:noFill/>
          </a:ln>
        </p:spPr>
        <p:txBody>
          <a:bodyPr anchor="t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Результат исполнение бюджета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Сергеевского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сельского поселения за 2023 год</a:t>
            </a:r>
          </a:p>
          <a:p>
            <a:pPr algn="ctr"/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ru-RU" sz="2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	</a:t>
            </a:r>
            <a:r>
              <a:rPr lang="ru-RU" sz="2400" dirty="0" err="1" smtClean="0">
                <a:solidFill>
                  <a:schemeClr val="tx1"/>
                </a:solidFill>
              </a:rPr>
              <a:t>Сергеевское</a:t>
            </a:r>
            <a:r>
              <a:rPr lang="ru-RU" sz="2400" dirty="0" smtClean="0">
                <a:solidFill>
                  <a:schemeClr val="tx1"/>
                </a:solidFill>
              </a:rPr>
              <a:t> сельское поселение закончила 20</a:t>
            </a:r>
            <a:r>
              <a:rPr lang="en-US" sz="2400" dirty="0" smtClean="0">
                <a:solidFill>
                  <a:schemeClr val="tx1"/>
                </a:solidFill>
              </a:rPr>
              <a:t>2</a:t>
            </a:r>
            <a:r>
              <a:rPr lang="ru-RU" sz="2400" dirty="0" smtClean="0">
                <a:solidFill>
                  <a:schemeClr val="tx1"/>
                </a:solidFill>
              </a:rPr>
              <a:t>4 </a:t>
            </a:r>
            <a:r>
              <a:rPr lang="ru-RU" sz="2400" dirty="0" smtClean="0">
                <a:solidFill>
                  <a:schemeClr val="tx1"/>
                </a:solidFill>
              </a:rPr>
              <a:t>год с </a:t>
            </a:r>
            <a:r>
              <a:rPr lang="ru-RU" sz="24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профицитом</a:t>
            </a:r>
            <a:r>
              <a:rPr lang="ru-RU" sz="2400" dirty="0" smtClean="0">
                <a:solidFill>
                  <a:schemeClr val="tx1"/>
                </a:solidFill>
              </a:rPr>
              <a:t> бюджета на сумму 1539,0 тысяч рублей.  </a:t>
            </a:r>
            <a:r>
              <a:rPr lang="ru-RU" sz="2400" dirty="0">
                <a:solidFill>
                  <a:schemeClr val="tx1"/>
                </a:solidFill>
              </a:rPr>
              <a:t>Д</a:t>
            </a:r>
            <a:r>
              <a:rPr lang="ru-RU" sz="2400" dirty="0" smtClean="0">
                <a:solidFill>
                  <a:schemeClr val="tx1"/>
                </a:solidFill>
              </a:rPr>
              <a:t>енежные средства взяты с остатков средств  для обеспечение дорожной </a:t>
            </a:r>
            <a:r>
              <a:rPr lang="ru-RU" sz="2400" dirty="0" err="1" smtClean="0">
                <a:solidFill>
                  <a:schemeClr val="tx1"/>
                </a:solidFill>
              </a:rPr>
              <a:t>деятельности.В</a:t>
            </a:r>
            <a:r>
              <a:rPr lang="ru-RU" sz="2400" dirty="0" smtClean="0">
                <a:solidFill>
                  <a:schemeClr val="tx1"/>
                </a:solidFill>
              </a:rPr>
              <a:t> плановом периоде сохраняется высокая степень зависимости муниципалитета от бюджетов вышестоящих уровней, поступление от других бюджетов бюджетной системы составило - 82%.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57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899592" y="1484784"/>
            <a:ext cx="7138987" cy="1800200"/>
          </a:xfrm>
          <a:prstGeom prst="rect">
            <a:avLst/>
          </a:prstGeom>
          <a:noFill/>
        </p:spPr>
        <p:txBody>
          <a:bodyPr vert="horz" rtlCol="0" anchor="ctr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600" kern="0" dirty="0" smtClean="0"/>
              <a:t>В случае изменения параметров бюджета в течение года производится его корректировка в соответствии с Положением </a:t>
            </a:r>
            <a:br>
              <a:rPr lang="ru-RU" altLang="ru-RU" sz="1600" kern="0" dirty="0" smtClean="0"/>
            </a:br>
            <a:r>
              <a:rPr lang="ru-RU" altLang="ru-RU" sz="1600" kern="0" dirty="0" smtClean="0"/>
              <a:t>"О бюджетном процессе в муниципальном образовании </a:t>
            </a:r>
            <a:r>
              <a:rPr lang="ru-RU" altLang="ru-RU" sz="1600" kern="0" dirty="0" err="1" smtClean="0"/>
              <a:t>Сергеевское</a:t>
            </a:r>
            <a:r>
              <a:rPr lang="ru-RU" altLang="ru-RU" sz="1600" kern="0" dirty="0" smtClean="0"/>
              <a:t> сельское поселение", утверждённым решением Совета </a:t>
            </a:r>
            <a:r>
              <a:rPr lang="ru-RU" altLang="ru-RU" sz="1600" kern="0" dirty="0" err="1" smtClean="0"/>
              <a:t>Сергеевского</a:t>
            </a:r>
            <a:endParaRPr lang="ru-RU" altLang="ru-RU" sz="1600" kern="0" dirty="0" smtClean="0"/>
          </a:p>
          <a:p>
            <a:r>
              <a:rPr lang="ru-RU" altLang="ru-RU" sz="1600" kern="0" dirty="0" smtClean="0"/>
              <a:t> сельского поселения  от 22.10.2020 г. № 130.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3501008"/>
            <a:ext cx="792088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СПАСИБО ЗА ВНИМАНИЕ!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338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6347713" cy="1124744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B0F0"/>
                </a:solidFill>
                <a:effectLst/>
              </a:rPr>
              <a:t>Уважаемые жители </a:t>
            </a:r>
            <a:r>
              <a:rPr lang="ru-RU" sz="3600" b="1" i="1" dirty="0" err="1" smtClean="0">
                <a:solidFill>
                  <a:srgbClr val="00B0F0"/>
                </a:solidFill>
                <a:effectLst/>
              </a:rPr>
              <a:t>Сергеевского</a:t>
            </a:r>
            <a:r>
              <a:rPr lang="ru-RU" sz="3600" b="1" i="1" dirty="0" smtClean="0">
                <a:solidFill>
                  <a:srgbClr val="00B0F0"/>
                </a:solidFill>
                <a:effectLst/>
              </a:rPr>
              <a:t> сельского </a:t>
            </a:r>
            <a:r>
              <a:rPr lang="ru-RU" sz="3600" b="1" i="1" dirty="0">
                <a:solidFill>
                  <a:srgbClr val="00B0F0"/>
                </a:solidFill>
                <a:effectLst/>
              </a:rPr>
              <a:t>поселения!</a:t>
            </a:r>
            <a:endParaRPr lang="ru-RU" sz="3600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39248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Эффективное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ответственное и прозрачное управление муниципальными финансами </a:t>
            </a:r>
            <a:r>
              <a:rPr 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Сергеевского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является базовым условием достижения стратегических целей социально-экономического развития нашего сельского поселения. Одной из ключевых задач бюджетной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политики </a:t>
            </a:r>
            <a:r>
              <a:rPr 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Сергеевского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2024 год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обеспечение прозрачности и открытости бюджетного процесса.</a:t>
            </a:r>
          </a:p>
          <a:p>
            <a:pPr marL="0" indent="0" algn="just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Для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привлечения большего количества жителей поселения к участию в обсуждении вопросов формирования бюджета </a:t>
            </a:r>
            <a:r>
              <a:rPr lang="ru-RU" sz="1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Сергеевского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Первомайского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и его исполнения разработан «Бюджет для граждан». «Бюджет для граждан» предназначен, прежде всего, для жителей, не обладающих специальными знаниями в сфере бюджетного законодательства. Информация, размещаемая в разделе «Бюджет для граждан», в доступной форме знакомит граждан с основными целями, задачами и приоритетными направлениями бюджетной политики </a:t>
            </a:r>
            <a:r>
              <a:rPr lang="ru-RU" sz="1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Сергеевского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поселения, с основными характеристиками бюджета поселения и результатами его исполнения.</a:t>
            </a:r>
          </a:p>
          <a:p>
            <a:pPr marL="0" indent="0" algn="just"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Надеемся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 представление бюджета и бюджетного процесса в понятной для жителей форме повысит уровень общественного участия граждан в бюджетном процессе </a:t>
            </a:r>
            <a:r>
              <a:rPr lang="ru-RU" sz="1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Сергеевского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поселения. </a:t>
            </a:r>
          </a:p>
          <a:p>
            <a:pPr marL="0" indent="0" algn="just"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9854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052736"/>
            <a:ext cx="6048672" cy="316835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Перед Вами «Бюджет для граждан», который познакомит Вас с отчетом об исполнении бюджета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Сергеевского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сельского поселения за 2024 год 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303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41764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«Бюджет для граждан» </a:t>
            </a:r>
            <a:r>
              <a:rPr lang="ru-RU" dirty="0" smtClean="0"/>
              <a:t>–</a:t>
            </a:r>
            <a:r>
              <a:rPr lang="ru-RU" sz="4000" b="1" dirty="0" smtClean="0"/>
              <a:t> </a:t>
            </a:r>
            <a:r>
              <a:rPr lang="ru-RU" dirty="0" smtClean="0"/>
              <a:t>представляет собой отдельный аналитический документ, разрабатываемый в целях предоставления гражданам актуальной информации об исполнении бюджета </a:t>
            </a:r>
            <a:r>
              <a:rPr lang="ru-RU" dirty="0" err="1" smtClean="0"/>
              <a:t>Сергеевского</a:t>
            </a:r>
            <a:r>
              <a:rPr lang="ru-RU" dirty="0" smtClean="0"/>
              <a:t> сельского поселения в формате, доступном для широкого круга пользователей. Мы постарались в доступной и понятной для граждан форме показать основные параметры исполнения бюджета за 2024 год.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226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flbuh.ru/wp-content/uploads/2012/06/161771_origin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8285162" cy="622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360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-387424"/>
            <a:ext cx="6347713" cy="1812578"/>
          </a:xfrm>
        </p:spPr>
        <p:txBody>
          <a:bodyPr>
            <a:normAutofit fontScale="90000"/>
          </a:bodyPr>
          <a:lstStyle/>
          <a:p>
            <a:pPr algn="l"/>
            <a:r>
              <a:rPr lang="ru-RU" sz="1800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  процесс</a:t>
            </a:r>
            <a:r>
              <a:rPr lang="ru-RU" sz="1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законодательно регламентированная деятельность по составлению и рассмотрению проекта бюджета, утверждению и исполнению бюджета, контролю за его исполнением, составлению, внешней проверке, рассмотрению и утверждению бюджетной отчётности.</a:t>
            </a:r>
            <a:r>
              <a:rPr lang="x-none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4" name="Oval 27"/>
          <p:cNvSpPr>
            <a:spLocks noChangeArrowheads="1"/>
          </p:cNvSpPr>
          <p:nvPr/>
        </p:nvSpPr>
        <p:spPr bwMode="auto">
          <a:xfrm>
            <a:off x="3635375" y="3068638"/>
            <a:ext cx="2519363" cy="1512887"/>
          </a:xfrm>
          <a:prstGeom prst="ellipse">
            <a:avLst/>
          </a:prstGeom>
          <a:blipFill>
            <a:blip r:embed="rId2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400" b="1" dirty="0"/>
              <a:t>Бюджетный</a:t>
            </a:r>
          </a:p>
          <a:p>
            <a:pPr algn="ctr" eaLnBrk="1" hangingPunct="1"/>
            <a:r>
              <a:rPr lang="ru-RU" altLang="ru-RU" sz="2400" b="1" dirty="0"/>
              <a:t>процесс</a:t>
            </a:r>
          </a:p>
        </p:txBody>
      </p:sp>
      <p:sp>
        <p:nvSpPr>
          <p:cNvPr id="5" name="Oval 29"/>
          <p:cNvSpPr>
            <a:spLocks noChangeArrowheads="1"/>
          </p:cNvSpPr>
          <p:nvPr/>
        </p:nvSpPr>
        <p:spPr bwMode="auto">
          <a:xfrm>
            <a:off x="755650" y="2133600"/>
            <a:ext cx="2736850" cy="1584325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Утверждение </a:t>
            </a:r>
          </a:p>
          <a:p>
            <a:pPr algn="ctr" eaLnBrk="1" hangingPunct="1"/>
            <a:r>
              <a:rPr lang="ru-RU" altLang="ru-RU" dirty="0"/>
              <a:t>отчёта об исполнении</a:t>
            </a:r>
          </a:p>
          <a:p>
            <a:pPr algn="ctr" eaLnBrk="1" hangingPunct="1"/>
            <a:r>
              <a:rPr lang="ru-RU" altLang="ru-RU" dirty="0"/>
              <a:t> бюджета </a:t>
            </a:r>
          </a:p>
          <a:p>
            <a:pPr algn="ctr" eaLnBrk="1" hangingPunct="1"/>
            <a:r>
              <a:rPr lang="ru-RU" altLang="ru-RU" dirty="0"/>
              <a:t>предыдущего года</a:t>
            </a:r>
          </a:p>
        </p:txBody>
      </p:sp>
      <p:sp>
        <p:nvSpPr>
          <p:cNvPr id="6" name="Oval 30"/>
          <p:cNvSpPr>
            <a:spLocks noChangeArrowheads="1"/>
          </p:cNvSpPr>
          <p:nvPr/>
        </p:nvSpPr>
        <p:spPr bwMode="auto">
          <a:xfrm>
            <a:off x="971550" y="4005263"/>
            <a:ext cx="2665413" cy="1511300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Формирование</a:t>
            </a:r>
          </a:p>
          <a:p>
            <a:pPr algn="ctr" eaLnBrk="1" hangingPunct="1"/>
            <a:r>
              <a:rPr lang="ru-RU" altLang="ru-RU" dirty="0"/>
              <a:t>отчёта об исполнении</a:t>
            </a:r>
          </a:p>
          <a:p>
            <a:pPr algn="ctr" eaLnBrk="1" hangingPunct="1"/>
            <a:r>
              <a:rPr lang="ru-RU" altLang="ru-RU" dirty="0"/>
              <a:t>бюджета </a:t>
            </a:r>
          </a:p>
          <a:p>
            <a:pPr algn="ctr" eaLnBrk="1" hangingPunct="1"/>
            <a:r>
              <a:rPr lang="ru-RU" altLang="ru-RU" dirty="0"/>
              <a:t>предыдущего года</a:t>
            </a:r>
          </a:p>
        </p:txBody>
      </p:sp>
      <p:sp>
        <p:nvSpPr>
          <p:cNvPr id="7" name="Oval 31"/>
          <p:cNvSpPr>
            <a:spLocks noChangeArrowheads="1"/>
          </p:cNvSpPr>
          <p:nvPr/>
        </p:nvSpPr>
        <p:spPr bwMode="auto">
          <a:xfrm>
            <a:off x="3563938" y="4941888"/>
            <a:ext cx="2952750" cy="1295400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Исполнение </a:t>
            </a:r>
          </a:p>
          <a:p>
            <a:pPr algn="ctr" eaLnBrk="1" hangingPunct="1"/>
            <a:r>
              <a:rPr lang="ru-RU" altLang="ru-RU" dirty="0"/>
              <a:t>бюджета </a:t>
            </a:r>
          </a:p>
          <a:p>
            <a:pPr algn="ctr" eaLnBrk="1" hangingPunct="1"/>
            <a:r>
              <a:rPr lang="ru-RU" altLang="ru-RU" dirty="0"/>
              <a:t>в текущем году</a:t>
            </a:r>
          </a:p>
        </p:txBody>
      </p:sp>
      <p:sp>
        <p:nvSpPr>
          <p:cNvPr id="8" name="Oval 32"/>
          <p:cNvSpPr>
            <a:spLocks noChangeArrowheads="1"/>
          </p:cNvSpPr>
          <p:nvPr/>
        </p:nvSpPr>
        <p:spPr bwMode="auto">
          <a:xfrm>
            <a:off x="6300788" y="4005263"/>
            <a:ext cx="2520950" cy="1439862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Утверждение </a:t>
            </a:r>
          </a:p>
          <a:p>
            <a:pPr algn="ctr" eaLnBrk="1" hangingPunct="1"/>
            <a:r>
              <a:rPr lang="ru-RU" altLang="ru-RU" dirty="0"/>
              <a:t>бюджета</a:t>
            </a:r>
          </a:p>
          <a:p>
            <a:pPr algn="ctr" eaLnBrk="1" hangingPunct="1"/>
            <a:r>
              <a:rPr lang="ru-RU" altLang="ru-RU" dirty="0"/>
              <a:t>очередного года</a:t>
            </a:r>
          </a:p>
        </p:txBody>
      </p:sp>
      <p:sp>
        <p:nvSpPr>
          <p:cNvPr id="9" name="Oval 33"/>
          <p:cNvSpPr>
            <a:spLocks noChangeArrowheads="1"/>
          </p:cNvSpPr>
          <p:nvPr/>
        </p:nvSpPr>
        <p:spPr bwMode="auto">
          <a:xfrm>
            <a:off x="6227763" y="2276475"/>
            <a:ext cx="2447925" cy="1439863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Рассмотрение</a:t>
            </a:r>
          </a:p>
          <a:p>
            <a:pPr algn="ctr" eaLnBrk="1" hangingPunct="1"/>
            <a:r>
              <a:rPr lang="ru-RU" altLang="ru-RU" dirty="0"/>
              <a:t>проекта бюджета</a:t>
            </a:r>
          </a:p>
          <a:p>
            <a:pPr algn="ctr" eaLnBrk="1" hangingPunct="1"/>
            <a:r>
              <a:rPr lang="ru-RU" altLang="ru-RU" dirty="0"/>
              <a:t>очередного года</a:t>
            </a:r>
          </a:p>
        </p:txBody>
      </p:sp>
      <p:sp>
        <p:nvSpPr>
          <p:cNvPr id="10" name="Oval 34"/>
          <p:cNvSpPr>
            <a:spLocks noChangeArrowheads="1"/>
          </p:cNvSpPr>
          <p:nvPr/>
        </p:nvSpPr>
        <p:spPr bwMode="auto">
          <a:xfrm>
            <a:off x="3419475" y="1557337"/>
            <a:ext cx="2736850" cy="1584325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Составление </a:t>
            </a:r>
          </a:p>
          <a:p>
            <a:pPr algn="ctr" eaLnBrk="1" hangingPunct="1"/>
            <a:r>
              <a:rPr lang="ru-RU" altLang="ru-RU" dirty="0"/>
              <a:t>проекта бюджета</a:t>
            </a:r>
          </a:p>
          <a:p>
            <a:pPr algn="ctr" eaLnBrk="1" hangingPunct="1"/>
            <a:r>
              <a:rPr lang="ru-RU" altLang="ru-RU" dirty="0"/>
              <a:t> очередного года</a:t>
            </a:r>
          </a:p>
        </p:txBody>
      </p:sp>
      <p:sp>
        <p:nvSpPr>
          <p:cNvPr id="11" name="Line 35"/>
          <p:cNvSpPr>
            <a:spLocks noChangeShapeType="1"/>
          </p:cNvSpPr>
          <p:nvPr/>
        </p:nvSpPr>
        <p:spPr bwMode="auto">
          <a:xfrm>
            <a:off x="3419475" y="3213100"/>
            <a:ext cx="360363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Line 36"/>
          <p:cNvSpPr>
            <a:spLocks noChangeShapeType="1"/>
          </p:cNvSpPr>
          <p:nvPr/>
        </p:nvSpPr>
        <p:spPr bwMode="auto">
          <a:xfrm>
            <a:off x="4787900" y="28527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" name="Line 37"/>
          <p:cNvSpPr>
            <a:spLocks noChangeShapeType="1"/>
          </p:cNvSpPr>
          <p:nvPr/>
        </p:nvSpPr>
        <p:spPr bwMode="auto">
          <a:xfrm flipV="1">
            <a:off x="6084888" y="3357563"/>
            <a:ext cx="28733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Line 38"/>
          <p:cNvSpPr>
            <a:spLocks noChangeShapeType="1"/>
          </p:cNvSpPr>
          <p:nvPr/>
        </p:nvSpPr>
        <p:spPr bwMode="auto">
          <a:xfrm flipH="1">
            <a:off x="3419475" y="4076700"/>
            <a:ext cx="2889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" name="Line 39"/>
          <p:cNvSpPr>
            <a:spLocks noChangeShapeType="1"/>
          </p:cNvSpPr>
          <p:nvPr/>
        </p:nvSpPr>
        <p:spPr bwMode="auto">
          <a:xfrm>
            <a:off x="4859338" y="45815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" name="Line 40"/>
          <p:cNvSpPr>
            <a:spLocks noChangeShapeType="1"/>
          </p:cNvSpPr>
          <p:nvPr/>
        </p:nvSpPr>
        <p:spPr bwMode="auto">
          <a:xfrm>
            <a:off x="6011863" y="4149725"/>
            <a:ext cx="4318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" name="AutoShape 49"/>
          <p:cNvSpPr>
            <a:spLocks noChangeArrowheads="1"/>
          </p:cNvSpPr>
          <p:nvPr/>
        </p:nvSpPr>
        <p:spPr bwMode="auto">
          <a:xfrm>
            <a:off x="8604250" y="3284538"/>
            <a:ext cx="360363" cy="1152525"/>
          </a:xfrm>
          <a:prstGeom prst="curvedLeftArrow">
            <a:avLst>
              <a:gd name="adj1" fmla="val 61314"/>
              <a:gd name="adj2" fmla="val 125279"/>
              <a:gd name="adj3" fmla="val 33333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18" name="AutoShape 52"/>
          <p:cNvSpPr>
            <a:spLocks noChangeArrowheads="1"/>
          </p:cNvSpPr>
          <p:nvPr/>
        </p:nvSpPr>
        <p:spPr bwMode="auto">
          <a:xfrm rot="21000000">
            <a:off x="2700338" y="1773238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19" name="AutoShape 53"/>
          <p:cNvSpPr>
            <a:spLocks noChangeArrowheads="1"/>
          </p:cNvSpPr>
          <p:nvPr/>
        </p:nvSpPr>
        <p:spPr bwMode="auto">
          <a:xfrm rot="1200000">
            <a:off x="6227763" y="1916113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0" name="AutoShape 55"/>
          <p:cNvSpPr>
            <a:spLocks noChangeArrowheads="1"/>
          </p:cNvSpPr>
          <p:nvPr/>
        </p:nvSpPr>
        <p:spPr bwMode="auto">
          <a:xfrm rot="9600000">
            <a:off x="6516688" y="5445125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1" name="AutoShape 56"/>
          <p:cNvSpPr>
            <a:spLocks noChangeArrowheads="1"/>
          </p:cNvSpPr>
          <p:nvPr/>
        </p:nvSpPr>
        <p:spPr bwMode="auto">
          <a:xfrm rot="12000000">
            <a:off x="2843213" y="5445125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2" name="AutoShape 58"/>
          <p:cNvSpPr>
            <a:spLocks noChangeArrowheads="1"/>
          </p:cNvSpPr>
          <p:nvPr/>
        </p:nvSpPr>
        <p:spPr bwMode="auto">
          <a:xfrm rot="16200000">
            <a:off x="215106" y="3680620"/>
            <a:ext cx="1152525" cy="360362"/>
          </a:xfrm>
          <a:prstGeom prst="curvedDownArrow">
            <a:avLst>
              <a:gd name="adj1" fmla="val 63965"/>
              <a:gd name="adj2" fmla="val 127930"/>
              <a:gd name="adj3" fmla="val 33333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8419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1" y="764704"/>
            <a:ext cx="3744416" cy="2592288"/>
          </a:xfrm>
        </p:spPr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ru-RU" sz="3600" b="1" dirty="0">
                <a:ln>
                  <a:noFill/>
                </a:ln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ЧТО  ТАКОЕ   БЮДЖЕТ?</a:t>
            </a:r>
            <a:br>
              <a:rPr lang="ru-RU" sz="3600" b="1" dirty="0">
                <a:ln>
                  <a:noFill/>
                </a:ln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1900" b="1" i="1" u="sng" dirty="0">
                <a:ln>
                  <a:noFill/>
                </a:ln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БЮДЖЕТ  муниципального образования</a:t>
            </a:r>
            <a:r>
              <a:rPr lang="ru-RU" sz="1900" b="1" dirty="0">
                <a:ln>
                  <a:noFill/>
                </a:ln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</a:t>
            </a:r>
            <a:r>
              <a:rPr lang="ru-RU" sz="1900" dirty="0">
                <a:ln>
                  <a:noFill/>
                </a:ln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форма образования и расходования денежных средств, предназначенных для финансового обеспечения  задач и функций государства и местного самоуправления</a:t>
            </a:r>
            <a:endParaRPr lang="ru-RU" sz="1900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329100"/>
            <a:ext cx="3456385" cy="1980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499992" y="1988840"/>
            <a:ext cx="4392488" cy="468052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1400" b="1" dirty="0" smtClean="0"/>
              <a:t>Для чего поселению необходим бюджет?</a:t>
            </a:r>
          </a:p>
          <a:p>
            <a:pPr marL="0" indent="0">
              <a:buNone/>
            </a:pPr>
            <a:r>
              <a:rPr lang="ru-RU" sz="1200" dirty="0" smtClean="0"/>
              <a:t>За счет средств бюджета поселения: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/>
              <a:t>о</a:t>
            </a:r>
            <a:r>
              <a:rPr lang="ru-RU" sz="1200" dirty="0" smtClean="0"/>
              <a:t>беспечивается деятельность органов местного самоуправления нашего поселения, финансируется проведение местных выборов;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/>
              <a:t>о</a:t>
            </a:r>
            <a:r>
              <a:rPr lang="ru-RU" sz="1200" dirty="0" smtClean="0"/>
              <a:t>существляется </a:t>
            </a:r>
            <a:r>
              <a:rPr lang="ru-RU" sz="1200" dirty="0" err="1" smtClean="0"/>
              <a:t>похозяйственный</a:t>
            </a:r>
            <a:r>
              <a:rPr lang="ru-RU" sz="1200" dirty="0" smtClean="0"/>
              <a:t> учет; содержатся объекты, находящиеся в муниципальной собственности; обеспечивается противопожарная безопасность;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/>
              <a:t>о</a:t>
            </a:r>
            <a:r>
              <a:rPr lang="ru-RU" sz="1200" dirty="0" smtClean="0"/>
              <a:t>существляется мобилизационная и вневойсковая подготовка;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/>
              <a:t>р</a:t>
            </a:r>
            <a:r>
              <a:rPr lang="ru-RU" sz="1200" dirty="0" smtClean="0"/>
              <a:t>емонтируются дороги местного значения;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 smtClean="0"/>
              <a:t>осуществляется мероприятия по защите населения и территории от чрезвычайных ситуаций природного и техногенного характера;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/>
              <a:t>о</a:t>
            </a:r>
            <a:r>
              <a:rPr lang="ru-RU" sz="1200" dirty="0" smtClean="0"/>
              <a:t>существляется поддержка жилищного хозяйства; проводится подготовка объектов коммунального хозяйства к отопительному периоду, включая ремонты;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/>
              <a:t>п</a:t>
            </a:r>
            <a:r>
              <a:rPr lang="ru-RU" sz="1200" dirty="0" smtClean="0"/>
              <a:t>роводятся работы по благоустройству населенных пунктов;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/>
              <a:t>о</a:t>
            </a:r>
            <a:r>
              <a:rPr lang="ru-RU" sz="1200" dirty="0" smtClean="0"/>
              <a:t>существляются другие мероприятия, необходимые для социального – экономического развития нашего поселения</a:t>
            </a:r>
          </a:p>
          <a:p>
            <a:pPr>
              <a:buFont typeface="Wingdings" pitchFamily="2" charset="2"/>
              <a:buChar char="§"/>
            </a:pPr>
            <a:endParaRPr lang="ru-RU" sz="1200" dirty="0" smtClean="0"/>
          </a:p>
          <a:p>
            <a:pPr marL="0" indent="0">
              <a:buNone/>
            </a:pPr>
            <a:r>
              <a:rPr lang="ru-RU" sz="1200" dirty="0" smtClean="0"/>
              <a:t>Все это – </a:t>
            </a:r>
            <a:r>
              <a:rPr lang="ru-RU" sz="1200" b="1" dirty="0" smtClean="0"/>
              <a:t>расходные обязательства </a:t>
            </a:r>
            <a:r>
              <a:rPr lang="ru-RU" sz="1200" b="1" dirty="0" err="1" smtClean="0"/>
              <a:t>Сергеевского</a:t>
            </a:r>
            <a:r>
              <a:rPr lang="ru-RU" sz="1200" b="1" dirty="0" smtClean="0"/>
              <a:t> поселения</a:t>
            </a:r>
          </a:p>
        </p:txBody>
      </p:sp>
    </p:spTree>
    <p:extLst>
      <p:ext uri="{BB962C8B-B14F-4D97-AF65-F5344CB8AC3E}">
        <p14:creationId xmlns:p14="http://schemas.microsoft.com/office/powerpoint/2010/main" val="148614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" descr="публичные слушан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50825" y="4005064"/>
            <a:ext cx="3743325" cy="2678311"/>
          </a:xfrm>
          <a:prstGeom prst="rect">
            <a:avLst/>
          </a:prstGeo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</p:pic>
      <p:pic>
        <p:nvPicPr>
          <p:cNvPr id="7170" name="Picture 2" descr="ANd9GcQUOFnWck6Zdu4Icj3J8vpq53AENRbM9wXp0CyVohQ3AI-8w0l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6369" y="620688"/>
            <a:ext cx="2795807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467544" y="3064810"/>
            <a:ext cx="797463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житель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Сергеевского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принять участие в обсуждении проекта бюджета</a:t>
            </a:r>
          </a:p>
          <a:p>
            <a:pPr algn="ctr" eaLnBrk="1" hangingPunct="1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отчёта о его исполнении</a:t>
            </a:r>
          </a:p>
        </p:txBody>
      </p:sp>
    </p:spTree>
    <p:extLst>
      <p:ext uri="{BB962C8B-B14F-4D97-AF65-F5344CB8AC3E}">
        <p14:creationId xmlns:p14="http://schemas.microsoft.com/office/powerpoint/2010/main" val="369044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091436"/>
            <a:ext cx="8496944" cy="540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  <a:buClr>
                <a:prstClr val="black"/>
              </a:buClr>
            </a:pPr>
            <a:r>
              <a:rPr kumimoji="1" lang="ru-RU" sz="3100" b="1" kern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ДОХОДЫ  БЮДЖЕТА </a:t>
            </a:r>
            <a:r>
              <a:rPr kumimoji="1" lang="ru-RU" sz="2800" b="1" kern="0" dirty="0">
                <a:solidFill>
                  <a:srgbClr val="3F2D32"/>
                </a:solidFill>
              </a:rPr>
              <a:t>– </a:t>
            </a:r>
            <a:r>
              <a:rPr kumimoji="1" lang="ru-RU" sz="2800" kern="0" dirty="0">
                <a:solidFill>
                  <a:srgbClr val="3F2D32"/>
                </a:solidFill>
              </a:rPr>
              <a:t>поступление в бюджет денежных средств.</a:t>
            </a:r>
          </a:p>
          <a:p>
            <a:pPr lvl="0">
              <a:spcBef>
                <a:spcPct val="20000"/>
              </a:spcBef>
              <a:buClr>
                <a:prstClr val="black"/>
              </a:buClr>
            </a:pPr>
            <a:r>
              <a:rPr kumimoji="1" lang="ru-RU" sz="3100" b="1" kern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РАСХОДЫ БЮДЖЕТА </a:t>
            </a:r>
            <a:r>
              <a:rPr kumimoji="1" lang="ru-RU" sz="2800" kern="0" dirty="0">
                <a:solidFill>
                  <a:srgbClr val="3F2D32"/>
                </a:solidFill>
              </a:rPr>
              <a:t>– выплачиваемые из бюджета денежные средства.</a:t>
            </a:r>
          </a:p>
          <a:p>
            <a:pPr lvl="0" algn="just">
              <a:spcBef>
                <a:spcPct val="20000"/>
              </a:spcBef>
              <a:buClr>
                <a:prstClr val="black"/>
              </a:buClr>
            </a:pPr>
            <a:r>
              <a:rPr kumimoji="1" lang="ru-RU" sz="3100" b="1" kern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ДЕФИЦИТ</a:t>
            </a:r>
            <a:r>
              <a:rPr kumimoji="1" lang="ru-RU" sz="3200" kern="0" dirty="0" smtClean="0">
                <a:solidFill>
                  <a:srgbClr val="3F2D32"/>
                </a:solidFill>
              </a:rPr>
              <a:t> </a:t>
            </a:r>
            <a:r>
              <a:rPr kumimoji="1" lang="ru-RU" sz="3200" b="1" kern="0" dirty="0" smtClean="0">
                <a:solidFill>
                  <a:srgbClr val="3F2D32"/>
                </a:solidFill>
              </a:rPr>
              <a:t>–</a:t>
            </a:r>
            <a:r>
              <a:rPr kumimoji="1" lang="ru-RU" sz="3200" kern="0" dirty="0" smtClean="0">
                <a:solidFill>
                  <a:srgbClr val="3F2D32"/>
                </a:solidFill>
              </a:rPr>
              <a:t> </a:t>
            </a:r>
            <a:r>
              <a:rPr kumimoji="1" lang="ru-RU" sz="2800" kern="0" dirty="0" smtClean="0">
                <a:solidFill>
                  <a:srgbClr val="3F2D32"/>
                </a:solidFill>
              </a:rPr>
              <a:t>превышение расходов бюджета над его доходами.</a:t>
            </a:r>
          </a:p>
          <a:p>
            <a:pPr lvl="0" algn="just">
              <a:spcBef>
                <a:spcPct val="20000"/>
              </a:spcBef>
              <a:buClr>
                <a:prstClr val="black"/>
              </a:buClr>
            </a:pPr>
            <a:r>
              <a:rPr kumimoji="1" lang="ru-RU" sz="3100" b="1" kern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ПРОФИЦИТ </a:t>
            </a:r>
            <a:r>
              <a:rPr kumimoji="1" lang="ru-RU" sz="3100" b="1" kern="0" dirty="0" smtClean="0">
                <a:solidFill>
                  <a:srgbClr val="3F2D32"/>
                </a:solidFill>
              </a:rPr>
              <a:t>–</a:t>
            </a:r>
            <a:r>
              <a:rPr kumimoji="1" lang="ru-RU" sz="2800" kern="0" dirty="0" smtClean="0">
                <a:solidFill>
                  <a:srgbClr val="3F2D32"/>
                </a:solidFill>
              </a:rPr>
              <a:t> превышение доходов бюджета над его расходами.</a:t>
            </a:r>
            <a:endParaRPr kumimoji="1" lang="ru-RU" sz="2000" kern="0" dirty="0" smtClean="0">
              <a:solidFill>
                <a:srgbClr val="3F2D32"/>
              </a:solidFill>
            </a:endParaRPr>
          </a:p>
          <a:p>
            <a:pPr lvl="0" algn="just">
              <a:spcBef>
                <a:spcPct val="20000"/>
              </a:spcBef>
              <a:buClr>
                <a:prstClr val="black"/>
              </a:buClr>
            </a:pPr>
            <a:r>
              <a:rPr kumimoji="1" lang="ru-RU" sz="2800" kern="0" dirty="0" smtClean="0">
                <a:solidFill>
                  <a:srgbClr val="3F2D32"/>
                </a:solidFill>
              </a:rPr>
              <a:t>Сбалансированность бюджета по доходам и расходам – основополагающее требования, предъявляемое к органам, составляющим и утверждающим бюджет.</a:t>
            </a:r>
            <a:endParaRPr kumimoji="1" lang="ru-RU" sz="2800" kern="0" dirty="0">
              <a:solidFill>
                <a:srgbClr val="3F2D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44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2165</TotalTime>
  <Words>933</Words>
  <Application>Microsoft Office PowerPoint</Application>
  <PresentationFormat>Экран (4:3)</PresentationFormat>
  <Paragraphs>238</Paragraphs>
  <Slides>17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Уважаемые жители Сергеевского сельского поселения!</vt:lpstr>
      <vt:lpstr>Презентация PowerPoint</vt:lpstr>
      <vt:lpstr> </vt:lpstr>
      <vt:lpstr>Презентация PowerPoint</vt:lpstr>
      <vt:lpstr>    Бюджетный   процесс – законодательно регламентированная деятельность по составлению и рассмотрению проекта бюджета, утверждению и исполнению бюджета, контролю за его исполнением, составлению, внешней проверке, рассмотрению и утверждению бюджетной отчётности.                 </vt:lpstr>
      <vt:lpstr>ЧТО  ТАКОЕ   БЮДЖЕТ? БЮДЖЕТ  муниципального образования – форма образования и расходования денежных средств, предназначенных для финансового обеспечения  задач и функций государства и местного самоуправления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Светлана Владимировн</cp:lastModifiedBy>
  <cp:revision>231</cp:revision>
  <cp:lastPrinted>2017-02-27T14:27:09Z</cp:lastPrinted>
  <dcterms:created xsi:type="dcterms:W3CDTF">2014-05-12T16:47:43Z</dcterms:created>
  <dcterms:modified xsi:type="dcterms:W3CDTF">2025-05-26T04:43:47Z</dcterms:modified>
</cp:coreProperties>
</file>