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9"/>
  </p:notesMasterIdLst>
  <p:sldIdLst>
    <p:sldId id="256" r:id="rId2"/>
    <p:sldId id="257" r:id="rId3"/>
    <p:sldId id="288" r:id="rId4"/>
    <p:sldId id="289" r:id="rId5"/>
    <p:sldId id="258" r:id="rId6"/>
    <p:sldId id="262" r:id="rId7"/>
    <p:sldId id="291" r:id="rId8"/>
    <p:sldId id="263" r:id="rId9"/>
    <p:sldId id="292" r:id="rId10"/>
    <p:sldId id="267" r:id="rId11"/>
    <p:sldId id="268" r:id="rId12"/>
    <p:sldId id="271" r:id="rId13"/>
    <p:sldId id="264" r:id="rId14"/>
    <p:sldId id="270" r:id="rId15"/>
    <p:sldId id="274" r:id="rId16"/>
    <p:sldId id="279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63" autoAdjust="0"/>
  </p:normalViewPr>
  <p:slideViewPr>
    <p:cSldViewPr>
      <p:cViewPr varScale="1">
        <p:scale>
          <a:sx n="93" d="100"/>
          <a:sy n="93" d="100"/>
        </p:scale>
        <p:origin x="21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6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5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6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0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0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8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9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2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2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232332"/>
          </a:xfrm>
        </p:spPr>
        <p:txBody>
          <a:bodyPr>
            <a:normAutofit fontScale="70000" lnSpcReduction="20000"/>
          </a:bodyPr>
          <a:lstStyle/>
          <a:p>
            <a:r>
              <a:rPr lang="x-none" b="1" dirty="0" smtClean="0"/>
              <a:t>  </a:t>
            </a:r>
            <a:r>
              <a:rPr lang="ru-RU" b="1" dirty="0"/>
              <a:t>Р</a:t>
            </a:r>
            <a:r>
              <a:rPr lang="x-none" b="1" dirty="0" smtClean="0"/>
              <a:t>ешени</a:t>
            </a:r>
            <a:r>
              <a:rPr lang="ru-RU" b="1" dirty="0" smtClean="0"/>
              <a:t>е</a:t>
            </a:r>
            <a:r>
              <a:rPr lang="x-none" b="1" dirty="0" smtClean="0"/>
              <a:t> </a:t>
            </a:r>
            <a:r>
              <a:rPr lang="ru-RU" b="1" dirty="0" smtClean="0"/>
              <a:t>Совета</a:t>
            </a:r>
            <a:endParaRPr lang="ru-RU" dirty="0"/>
          </a:p>
          <a:p>
            <a:r>
              <a:rPr lang="ru-RU" b="1" dirty="0" err="1" smtClean="0"/>
              <a:t>Сергеевского</a:t>
            </a:r>
            <a:r>
              <a:rPr lang="x-none" b="1" dirty="0" smtClean="0"/>
              <a:t> </a:t>
            </a:r>
            <a:r>
              <a:rPr lang="x-none" b="1" dirty="0"/>
              <a:t>сельского поселения </a:t>
            </a:r>
            <a:r>
              <a:rPr lang="ru-RU" b="1" dirty="0" smtClean="0"/>
              <a:t> от </a:t>
            </a:r>
            <a:r>
              <a:rPr lang="ru-RU" b="1" dirty="0" smtClean="0"/>
              <a:t>23.04.2021г</a:t>
            </a:r>
            <a:r>
              <a:rPr lang="ru-RU" b="1" dirty="0" smtClean="0"/>
              <a:t>. № </a:t>
            </a:r>
            <a:r>
              <a:rPr lang="ru-RU" b="1" dirty="0" smtClean="0"/>
              <a:t>145</a:t>
            </a:r>
            <a:endParaRPr lang="ru-RU" dirty="0"/>
          </a:p>
          <a:p>
            <a:r>
              <a:rPr lang="x-none" b="1" dirty="0"/>
              <a:t>«</a:t>
            </a:r>
            <a:r>
              <a:rPr lang="x-none" b="1" dirty="0" smtClean="0"/>
              <a:t>О</a:t>
            </a:r>
            <a:r>
              <a:rPr lang="ru-RU" b="1" dirty="0" smtClean="0"/>
              <a:t>б утверждении отчета об исполнении бюджета муниципального </a:t>
            </a:r>
          </a:p>
          <a:p>
            <a:r>
              <a:rPr lang="ru-RU" b="1" dirty="0" smtClean="0"/>
              <a:t>образования «</a:t>
            </a:r>
            <a:r>
              <a:rPr lang="ru-RU" b="1" dirty="0" err="1" smtClean="0"/>
              <a:t>Сергеевское</a:t>
            </a:r>
            <a:r>
              <a:rPr lang="ru-RU" b="1" dirty="0" smtClean="0"/>
              <a:t> сельское поселение» </a:t>
            </a:r>
          </a:p>
          <a:p>
            <a:r>
              <a:rPr lang="ru-RU" b="1" dirty="0" smtClean="0"/>
              <a:t>за </a:t>
            </a:r>
            <a:r>
              <a:rPr lang="ru-RU" b="1" dirty="0" smtClean="0"/>
              <a:t>2020 </a:t>
            </a:r>
            <a:r>
              <a:rPr lang="ru-RU" b="1" dirty="0" smtClean="0"/>
              <a:t>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</a:t>
            </a:r>
            <a:r>
              <a:rPr lang="ru-RU" altLang="ru-RU" sz="1400" dirty="0" smtClean="0"/>
              <a:t>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неналоговые доходы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400856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</a:t>
            </a:r>
            <a:r>
              <a:rPr lang="ru-RU" altLang="ru-RU" sz="1400" b="1" dirty="0"/>
              <a:t>межбюджетные </a:t>
            </a:r>
          </a:p>
          <a:p>
            <a:pPr algn="ctr"/>
            <a:r>
              <a:rPr lang="ru-RU" altLang="ru-RU" sz="1400" b="1" dirty="0"/>
              <a:t>трансферты</a:t>
            </a:r>
            <a:r>
              <a:rPr lang="ru-RU" altLang="ru-RU" sz="1400" dirty="0"/>
              <a:t>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699792" y="2781300"/>
            <a:ext cx="432048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7504" y="2230665"/>
            <a:ext cx="2520280" cy="249447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 dirty="0"/>
              <a:t>Дотации</a:t>
            </a:r>
            <a:r>
              <a:rPr lang="ru-RU" i="1" dirty="0"/>
              <a:t> </a:t>
            </a:r>
            <a:r>
              <a:rPr lang="ru-RU" sz="1400" i="1" dirty="0"/>
              <a:t>(</a:t>
            </a:r>
            <a:r>
              <a:rPr lang="ru-RU" sz="1400" dirty="0"/>
              <a:t>от лат. "</a:t>
            </a:r>
            <a:r>
              <a:rPr lang="en-US" sz="1400" dirty="0" err="1"/>
              <a:t>Dotatio</a:t>
            </a:r>
            <a:r>
              <a:rPr lang="ru-RU" sz="1400" dirty="0"/>
              <a:t>" – дар, пожертвование</a:t>
            </a:r>
            <a:r>
              <a:rPr lang="ru-RU" sz="1400" i="1" dirty="0"/>
              <a:t>) – </a:t>
            </a:r>
            <a:r>
              <a:rPr lang="ru-RU" sz="1400" dirty="0" smtClean="0"/>
              <a:t>не имеют целевое назначение, муниципалитет вправе самостоятельно определять направление расходов</a:t>
            </a:r>
            <a:endParaRPr lang="ru-RU" sz="1400" i="1" dirty="0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107504" y="4868863"/>
            <a:ext cx="3527871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7020272" y="2420938"/>
            <a:ext cx="2017366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профицит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72817"/>
            <a:ext cx="4320480" cy="144016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ДЕФИЦИТ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1772817"/>
            <a:ext cx="4032448" cy="1440160"/>
          </a:xfrm>
          <a:prstGeom prst="roundRect">
            <a:avLst/>
          </a:prstGeom>
          <a:gradFill flip="none" rotWithShape="1">
            <a:gsLst>
              <a:gs pos="0">
                <a:srgbClr val="8DE38D">
                  <a:tint val="66000"/>
                  <a:satMod val="160000"/>
                </a:srgbClr>
              </a:gs>
              <a:gs pos="50000">
                <a:srgbClr val="8DE38D">
                  <a:tint val="44500"/>
                  <a:satMod val="160000"/>
                </a:srgbClr>
              </a:gs>
              <a:gs pos="100000">
                <a:srgbClr val="8DE38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ПРОФИЦИТ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293096"/>
            <a:ext cx="4320480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 дефицитном бюджете растет долг и (или)снижаются остатки средств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4293096"/>
            <a:ext cx="40324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 </a:t>
            </a:r>
            <a:r>
              <a:rPr lang="ru-RU" sz="2400" dirty="0" err="1" smtClean="0">
                <a:solidFill>
                  <a:srgbClr val="00B050"/>
                </a:solidFill>
              </a:rPr>
              <a:t>профицитном</a:t>
            </a:r>
            <a:r>
              <a:rPr lang="ru-RU" sz="2400" dirty="0" smtClean="0">
                <a:solidFill>
                  <a:srgbClr val="00B050"/>
                </a:solidFill>
              </a:rPr>
              <a:t> бюджете снижается долг и (или) растут остатки средств (накопления)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7488832" cy="59046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доходные источники бюджета            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за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	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890252"/>
              </p:ext>
            </p:extLst>
          </p:nvPr>
        </p:nvGraphicFramePr>
        <p:xfrm>
          <a:off x="683568" y="1268760"/>
          <a:ext cx="7787208" cy="560819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0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  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2020 </a:t>
                      </a:r>
                      <a:r>
                        <a:rPr lang="ru-RU" sz="1100" u="none" strike="noStrike" dirty="0">
                          <a:effectLst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Сумма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к общему объему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ДОХОДЫ,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12385,3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НАЛОГОВЫ 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2624,2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21,2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в том числе:</a:t>
                      </a: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2111,4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80,4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749,4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Налоги на товары (акцизы)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971,8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46,0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331,2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6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Государственная пошлина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512,8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19,5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387,5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75,6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Штрафы, санкции, возмещение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ущерба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81,2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,8</a:t>
                      </a:r>
                      <a:endParaRPr lang="en-US" sz="1100" u="none" strike="noStrike" dirty="0" smtClean="0">
                        <a:effectLst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III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effectLst/>
                        </a:rPr>
                        <a:t>БЕЗВОЗМЕЗДНЫЕ ПОСТУПЛЕНИЯ БЮДЖЕТОВ ДРУГИХ УРОВНЕЙ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9761,0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78,8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0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Дотация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4010,5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41,1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6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Субвенция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1332,5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3953,9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40,5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1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бюджета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altLang="ru-RU" sz="24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2019 год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578174"/>
              </p:ext>
            </p:extLst>
          </p:nvPr>
        </p:nvGraphicFramePr>
        <p:xfrm>
          <a:off x="539553" y="1628800"/>
          <a:ext cx="8132960" cy="42929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 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Сумма,</a:t>
                      </a:r>
                      <a:r>
                        <a:rPr lang="ru-RU" altLang="ru-RU" sz="1100" dirty="0" smtClean="0"/>
                        <a:t> </a:t>
                      </a:r>
                      <a:r>
                        <a:rPr lang="ru-RU" altLang="ru-RU" sz="1100" dirty="0" err="1" smtClean="0"/>
                        <a:t>тыс.руб</a:t>
                      </a:r>
                      <a:r>
                        <a:rPr lang="ru-RU" altLang="ru-RU" sz="1100" dirty="0" smtClean="0"/>
                        <a:t>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13133,5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вопросы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4273,56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32,5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оборона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251,4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безопасность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правоохранительная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деятельность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1190,4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9,06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Жилищно-коммунальное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хозяйство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5222,24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39,8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Социальная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политика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2174,0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16,55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7920880" cy="5760640"/>
          </a:xfrm>
          <a:ln>
            <a:noFill/>
          </a:ln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2019 год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Сергеевское</a:t>
            </a:r>
            <a:r>
              <a:rPr lang="ru-RU" sz="2400" dirty="0" smtClean="0">
                <a:solidFill>
                  <a:schemeClr val="tx1"/>
                </a:solidFill>
              </a:rPr>
              <a:t> сельское поселение закончила </a:t>
            </a:r>
            <a:r>
              <a:rPr lang="ru-RU" sz="2400" dirty="0" smtClean="0">
                <a:solidFill>
                  <a:schemeClr val="tx1"/>
                </a:solidFill>
              </a:rPr>
              <a:t>20</a:t>
            </a:r>
            <a:r>
              <a:rPr lang="en-US" sz="2400" dirty="0" smtClean="0">
                <a:solidFill>
                  <a:schemeClr val="tx1"/>
                </a:solidFill>
              </a:rPr>
              <a:t>20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год с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профицитом</a:t>
            </a:r>
            <a:r>
              <a:rPr lang="ru-RU" sz="2400" dirty="0" smtClean="0">
                <a:solidFill>
                  <a:schemeClr val="tx1"/>
                </a:solidFill>
              </a:rPr>
              <a:t> бюджета на сумму </a:t>
            </a:r>
            <a:r>
              <a:rPr lang="en-US" sz="2400" dirty="0" smtClean="0">
                <a:solidFill>
                  <a:schemeClr val="tx1"/>
                </a:solidFill>
              </a:rPr>
              <a:t>23,6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тысяч рублей.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енежные средства взяты с остатков средств  для обеспечение дорожной </a:t>
            </a:r>
            <a:r>
              <a:rPr lang="ru-RU" sz="2400" dirty="0" err="1" smtClean="0">
                <a:solidFill>
                  <a:schemeClr val="tx1"/>
                </a:solidFill>
              </a:rPr>
              <a:t>деятельности.В</a:t>
            </a:r>
            <a:r>
              <a:rPr lang="ru-RU" sz="2400" dirty="0" smtClean="0">
                <a:solidFill>
                  <a:schemeClr val="tx1"/>
                </a:solidFill>
              </a:rPr>
              <a:t> плановом периоде сохраняется высокая степень зависимости муниципалитета от бюджетов вышестоящих уровней, поступление от других бюджетов бюджетной системы составило - 82%.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1484784"/>
            <a:ext cx="7138987" cy="18002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kern="0" dirty="0" smtClean="0"/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600" kern="0" dirty="0" smtClean="0"/>
            </a:br>
            <a:r>
              <a:rPr lang="ru-RU" altLang="ru-RU" sz="1600" kern="0" dirty="0" smtClean="0"/>
              <a:t>"О бюджетном процессе в </a:t>
            </a:r>
            <a:r>
              <a:rPr lang="ru-RU" altLang="ru-RU" sz="1600" kern="0" dirty="0" smtClean="0"/>
              <a:t>муниципальном образовании </a:t>
            </a:r>
            <a:r>
              <a:rPr lang="ru-RU" altLang="ru-RU" sz="1600" kern="0" dirty="0" err="1" smtClean="0"/>
              <a:t>Сергеевское</a:t>
            </a:r>
            <a:r>
              <a:rPr lang="ru-RU" altLang="ru-RU" sz="1600" kern="0" dirty="0" smtClean="0"/>
              <a:t> сельское поселение", </a:t>
            </a:r>
            <a:r>
              <a:rPr lang="ru-RU" altLang="ru-RU" sz="1600" kern="0" dirty="0" smtClean="0"/>
              <a:t>утверждённым решением Совета </a:t>
            </a:r>
            <a:r>
              <a:rPr lang="ru-RU" altLang="ru-RU" sz="1600" kern="0" dirty="0" err="1" smtClean="0"/>
              <a:t>Сергеевского</a:t>
            </a:r>
            <a:endParaRPr lang="ru-RU" altLang="ru-RU" sz="1600" kern="0" dirty="0" smtClean="0"/>
          </a:p>
          <a:p>
            <a:r>
              <a:rPr lang="ru-RU" altLang="ru-RU" sz="1600" kern="0" dirty="0" smtClean="0"/>
              <a:t> сельского поселения  от </a:t>
            </a:r>
            <a:r>
              <a:rPr lang="ru-RU" altLang="ru-RU" sz="1600" kern="0" dirty="0" smtClean="0"/>
              <a:t>22.10.2020 </a:t>
            </a:r>
            <a:r>
              <a:rPr lang="ru-RU" altLang="ru-RU" sz="1600" kern="0" dirty="0" smtClean="0"/>
              <a:t>г. № </a:t>
            </a:r>
            <a:r>
              <a:rPr lang="ru-RU" altLang="ru-RU" sz="1600" kern="0" dirty="0" smtClean="0"/>
              <a:t>130. </a:t>
            </a:r>
            <a:endParaRPr lang="ru-RU" altLang="ru-RU" sz="1600" kern="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6347713" cy="11247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600" b="1" i="1" dirty="0" err="1" smtClean="0">
                <a:solidFill>
                  <a:srgbClr val="00B0F0"/>
                </a:solidFill>
                <a:effectLst/>
              </a:rPr>
              <a:t>Сергеевского</a:t>
            </a:r>
            <a:r>
              <a:rPr lang="ru-RU" sz="3600" b="1" i="1" dirty="0" smtClean="0">
                <a:solidFill>
                  <a:srgbClr val="00B0F0"/>
                </a:solidFill>
                <a:effectLst/>
              </a:rPr>
              <a:t> сельского </a:t>
            </a:r>
            <a:r>
              <a:rPr lang="ru-RU" sz="3600" b="1" i="1" dirty="0">
                <a:solidFill>
                  <a:srgbClr val="00B0F0"/>
                </a:solidFill>
                <a:effectLst/>
              </a:rPr>
              <a:t>поселения!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Эффективное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048672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Перед Вами «Бюджет для граждан», который познакомит Вас с отчетом об исполнении бюджета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Сергеевского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сельского поселения за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2020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0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«Бюджет для граждан» </a:t>
            </a:r>
            <a:r>
              <a:rPr lang="ru-RU" dirty="0" smtClean="0"/>
              <a:t>–</a:t>
            </a:r>
            <a:r>
              <a:rPr lang="ru-RU" sz="4000" b="1" dirty="0" smtClean="0"/>
              <a:t> </a:t>
            </a:r>
            <a:r>
              <a:rPr lang="ru-RU" dirty="0" smtClean="0"/>
              <a:t>представляет собой отдельный аналитический документ, разрабатываемый в целях предоставления гражданам актуальной информации об исполнении бюджета </a:t>
            </a:r>
            <a:r>
              <a:rPr lang="ru-RU" dirty="0" err="1" smtClean="0"/>
              <a:t>Сергеевского</a:t>
            </a:r>
            <a:r>
              <a:rPr lang="ru-RU" dirty="0" smtClean="0"/>
              <a:t> сельского поселения в формате, доступном для широкого круга пользователей. Мы постарались в доступной и понятной для граждан форме показать основные параметры исполнения бюджета за </a:t>
            </a:r>
            <a:r>
              <a:rPr lang="ru-RU" dirty="0" smtClean="0"/>
              <a:t>2020 </a:t>
            </a:r>
            <a:r>
              <a:rPr lang="ru-RU" dirty="0" smtClean="0"/>
              <a:t>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buh.ru/wp-content/uploads/2012/06/161771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5162" cy="622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387424"/>
            <a:ext cx="6347713" cy="181257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процесс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</a:t>
            </a:r>
            <a:r>
              <a:rPr lang="x-none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755650" y="2133600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971550" y="4005263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63938" y="4941888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27763" y="2276475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19475" y="1557337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419475" y="32131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787900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6084888" y="335756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419475" y="407670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604250" y="3284538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700338" y="177323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227763" y="1916113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15106" y="3680620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764704"/>
            <a:ext cx="3744416" cy="259228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 ТАКОЕ   БЮДЖЕТ?</a:t>
            </a:r>
            <a:b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900" b="1" i="1" u="sng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 муниципального образования</a:t>
            </a:r>
            <a:r>
              <a:rPr lang="ru-RU" sz="19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900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a:t>
            </a:r>
            <a:endParaRPr lang="ru-RU" sz="19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29100"/>
            <a:ext cx="3456385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392488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dirty="0" smtClean="0"/>
              <a:t>Для чего поселению необходим бюджет?</a:t>
            </a:r>
          </a:p>
          <a:p>
            <a:pPr marL="0" indent="0">
              <a:buNone/>
            </a:pPr>
            <a:r>
              <a:rPr lang="ru-RU" sz="1200" dirty="0" smtClean="0"/>
              <a:t>За счет средств бюджета поселения: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беспечивается деятельность органов местного самоуправления нашего поселения, финансируется проведение местных выборов;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</a:t>
            </a:r>
            <a:r>
              <a:rPr lang="ru-RU" sz="1200" dirty="0" err="1" smtClean="0"/>
              <a:t>похозяйственный</a:t>
            </a:r>
            <a:r>
              <a:rPr lang="ru-RU" sz="1200" dirty="0" smtClean="0"/>
              <a:t> учет; содержатся объекты, находящиеся в муниципальной собственности; обеспечивается противопожарная безопасность;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мобилизационная и вневойсковая подготовка;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р</a:t>
            </a:r>
            <a:r>
              <a:rPr lang="ru-RU" sz="1200" dirty="0" smtClean="0"/>
              <a:t>емонтируются дороги местного значения;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/>
              <a:t>осуществляется мероприятия по защите населения и территории от чрезвычайных ситуаций природного и техногенного характера;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поддержка жилищного хозяйства; проводится подготовка объектов коммунального хозяйства к отопительному периоду, включая ремонты;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п</a:t>
            </a:r>
            <a:r>
              <a:rPr lang="ru-RU" sz="1200" dirty="0" smtClean="0"/>
              <a:t>роводятся работы по благоустройству населенных пунктов;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существляются другие мероприятия, необходимые для социального – экономического развития нашего поселения</a:t>
            </a:r>
          </a:p>
          <a:p>
            <a:pPr>
              <a:buFont typeface="Wingdings" pitchFamily="2" charset="2"/>
              <a:buChar char="§"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Все это – </a:t>
            </a:r>
            <a:r>
              <a:rPr lang="ru-RU" sz="1200" b="1" dirty="0" smtClean="0"/>
              <a:t>расходные обязательства </a:t>
            </a:r>
            <a:r>
              <a:rPr lang="ru-RU" sz="1200" b="1" dirty="0" err="1" smtClean="0"/>
              <a:t>Сергеевского</a:t>
            </a:r>
            <a:r>
              <a:rPr lang="ru-RU" sz="1200" b="1" dirty="0" smtClean="0"/>
              <a:t> 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486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9" y="62068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3064810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91436"/>
            <a:ext cx="849694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ДОХОДЫ  БЮДЖЕТА </a:t>
            </a:r>
            <a:r>
              <a:rPr kumimoji="1" lang="ru-RU" sz="2800" b="1" kern="0" dirty="0">
                <a:solidFill>
                  <a:srgbClr val="3F2D32"/>
                </a:solidFill>
              </a:rPr>
              <a:t>– </a:t>
            </a:r>
            <a:r>
              <a:rPr kumimoji="1" lang="ru-RU" sz="2800" kern="0" dirty="0">
                <a:solidFill>
                  <a:srgbClr val="3F2D32"/>
                </a:solidFill>
              </a:rPr>
              <a:t>поступление в бюджет денежных средств.</a:t>
            </a:r>
          </a:p>
          <a:p>
            <a:pPr lvl="0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БЮДЖЕТА </a:t>
            </a:r>
            <a:r>
              <a:rPr kumimoji="1" lang="ru-RU" sz="2800" kern="0" dirty="0">
                <a:solidFill>
                  <a:srgbClr val="3F2D32"/>
                </a:solidFill>
              </a:rPr>
              <a:t>– выплачиваемые из бюджета денежные средства.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ДЕФИЦИТ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32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превышение расходов бюджета над его доходами.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ПРОФИЦИТ </a:t>
            </a:r>
            <a:r>
              <a:rPr kumimoji="1" lang="ru-RU" sz="31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 превышение доходов бюджета над его расходами.</a:t>
            </a:r>
            <a:endParaRPr kumimoji="1" lang="ru-RU" sz="2000" kern="0" dirty="0" smtClean="0">
              <a:solidFill>
                <a:srgbClr val="3F2D32"/>
              </a:solidFill>
            </a:endParaRP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2800" kern="0" dirty="0" smtClean="0">
                <a:solidFill>
                  <a:srgbClr val="3F2D32"/>
                </a:solidFill>
              </a:rPr>
              <a:t>Сбалансированность бюджета по доходам и расходам – основополагающее требования, предъявляемое к органам, составляющим и утверждающим бюджет.</a:t>
            </a:r>
            <a:endParaRPr kumimoji="1" lang="ru-RU" sz="2800" kern="0" dirty="0">
              <a:solidFill>
                <a:srgbClr val="3F2D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922</Words>
  <Application>Microsoft Office PowerPoint</Application>
  <PresentationFormat>Экран (4:3)</PresentationFormat>
  <Paragraphs>234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Уважаемые жители Сергеевского сельского поселения!</vt:lpstr>
      <vt:lpstr>Презентация PowerPoint</vt:lpstr>
      <vt:lpstr> </vt:lpstr>
      <vt:lpstr>Презентация PowerPoint</vt:lpstr>
      <vt:lpstr>    Бюджетный   процесс 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                 </vt:lpstr>
      <vt:lpstr>ЧТО  ТАКОЕ   БЮДЖЕТ? БЮДЖЕТ  муниципального образования – 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Shadrina</cp:lastModifiedBy>
  <cp:revision>216</cp:revision>
  <cp:lastPrinted>2017-02-27T14:27:09Z</cp:lastPrinted>
  <dcterms:created xsi:type="dcterms:W3CDTF">2014-05-12T16:47:43Z</dcterms:created>
  <dcterms:modified xsi:type="dcterms:W3CDTF">2021-04-30T04:51:14Z</dcterms:modified>
</cp:coreProperties>
</file>